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onsolas" panose="020B0609020204030204" pitchFamily="49" charset="0"/>
      <p:regular r:id="rId15"/>
      <p:bold r:id="rId16"/>
      <p:italic r:id="rId17"/>
      <p:boldItalic r:id="rId18"/>
    </p:embeddedFont>
    <p:embeddedFont>
      <p:font typeface="Poppins Light" panose="00000400000000000000" pitchFamily="2" charset="0"/>
      <p:regular r:id="rId19"/>
    </p:embeddedFont>
    <p:embeddedFont>
      <p:font typeface="Roboto Light" panose="020000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9" d="100"/>
          <a:sy n="89" d="100"/>
        </p:scale>
        <p:origin x="1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070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92843"/>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Enhanced Flight Management System Using Max-Flow Algorithm</a:t>
            </a:r>
            <a:endParaRPr lang="en-US" sz="4450" dirty="0"/>
          </a:p>
        </p:txBody>
      </p:sp>
      <p:sp>
        <p:nvSpPr>
          <p:cNvPr id="4" name="Text 1"/>
          <p:cNvSpPr/>
          <p:nvPr/>
        </p:nvSpPr>
        <p:spPr>
          <a:xfrm>
            <a:off x="793790" y="4259342"/>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This presentation details our team's implementation of a flight management system using the Push-Relabel max-flow algorithm. We'll cover problem definition, algorithm design, analysis, and individual contributions to the project. Our system focuses on efficient passenger allocation, dynamic adjustments to flight capacity, and robust handling of flight cancellations and passenger re-routing.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82028"/>
            <a:ext cx="12842081"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Expected Output of Max-Flow Implementation</a:t>
            </a:r>
            <a:endParaRPr lang="en-US" sz="4450" dirty="0"/>
          </a:p>
        </p:txBody>
      </p:sp>
      <p:sp>
        <p:nvSpPr>
          <p:cNvPr id="3" name="Text 1"/>
          <p:cNvSpPr/>
          <p:nvPr/>
        </p:nvSpPr>
        <p:spPr>
          <a:xfrm>
            <a:off x="793790" y="214443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Upon execution, the Max-Flow algorithm provides two key outputs:</a:t>
            </a:r>
            <a:endParaRPr lang="en-US" sz="1750" dirty="0"/>
          </a:p>
        </p:txBody>
      </p:sp>
      <p:sp>
        <p:nvSpPr>
          <p:cNvPr id="4" name="Text 2"/>
          <p:cNvSpPr/>
          <p:nvPr/>
        </p:nvSpPr>
        <p:spPr>
          <a:xfrm>
            <a:off x="793790" y="2762488"/>
            <a:ext cx="13042821"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b="1" dirty="0">
                <a:solidFill>
                  <a:srgbClr val="E5E0DF"/>
                </a:solidFill>
                <a:latin typeface="Roboto Light" pitchFamily="34" charset="0"/>
                <a:ea typeface="Roboto Light" pitchFamily="34" charset="-122"/>
                <a:cs typeface="Roboto Light" pitchFamily="34" charset="-120"/>
              </a:rPr>
              <a:t>Maximum Flow Value:</a:t>
            </a:r>
            <a:r>
              <a:rPr lang="en-US" sz="1750" dirty="0">
                <a:solidFill>
                  <a:srgbClr val="E5E0DF"/>
                </a:solidFill>
                <a:latin typeface="Roboto Light" pitchFamily="34" charset="0"/>
                <a:ea typeface="Roboto Light" pitchFamily="34" charset="-122"/>
                <a:cs typeface="Roboto Light" pitchFamily="34" charset="-120"/>
              </a:rPr>
              <a:t> This numerical value represents the highest possible flow that can be routed from the source to the sink node in the graph. In the context of flight management, this indicates the maximum number of passengers or resources that can be optimally allocated through the flight network.</a:t>
            </a:r>
            <a:endParaRPr lang="en-US" sz="1750" dirty="0"/>
          </a:p>
        </p:txBody>
      </p:sp>
      <p:sp>
        <p:nvSpPr>
          <p:cNvPr id="5" name="Text 3"/>
          <p:cNvSpPr/>
          <p:nvPr/>
        </p:nvSpPr>
        <p:spPr>
          <a:xfrm>
            <a:off x="793790" y="3930491"/>
            <a:ext cx="13042821"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b="1" dirty="0">
                <a:solidFill>
                  <a:srgbClr val="E5E0DF"/>
                </a:solidFill>
                <a:latin typeface="Roboto Light" pitchFamily="34" charset="0"/>
                <a:ea typeface="Roboto Light" pitchFamily="34" charset="-122"/>
                <a:cs typeface="Roboto Light" pitchFamily="34" charset="-120"/>
              </a:rPr>
              <a:t>Updated Residual Graph:</a:t>
            </a:r>
            <a:r>
              <a:rPr lang="en-US" sz="1750" dirty="0">
                <a:solidFill>
                  <a:srgbClr val="E5E0DF"/>
                </a:solidFill>
                <a:latin typeface="Roboto Light" pitchFamily="34" charset="0"/>
                <a:ea typeface="Roboto Light" pitchFamily="34" charset="-122"/>
                <a:cs typeface="Roboto Light" pitchFamily="34" charset="-120"/>
              </a:rPr>
              <a:t> The algorithm modifies the original graph by updating the residual capacities of each edge. These updated capacities reflect the remaining available capacity on each flight route after the maximum flow has been achieved. Specifically:</a:t>
            </a:r>
            <a:endParaRPr lang="en-US" sz="1750" dirty="0"/>
          </a:p>
        </p:txBody>
      </p:sp>
      <p:sp>
        <p:nvSpPr>
          <p:cNvPr id="6" name="Text 4"/>
          <p:cNvSpPr/>
          <p:nvPr/>
        </p:nvSpPr>
        <p:spPr>
          <a:xfrm>
            <a:off x="793790" y="5098494"/>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Edges in the path of flow will have reduced capacity, indicating usage.</a:t>
            </a:r>
            <a:endParaRPr lang="en-US" sz="1750" dirty="0"/>
          </a:p>
        </p:txBody>
      </p:sp>
      <p:sp>
        <p:nvSpPr>
          <p:cNvPr id="7" name="Text 5"/>
          <p:cNvSpPr/>
          <p:nvPr/>
        </p:nvSpPr>
        <p:spPr>
          <a:xfrm>
            <a:off x="793790" y="5540693"/>
            <a:ext cx="13042821" cy="725805"/>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Reverse edges (from sink to source) will have increased capacity, indicating the possibility of reversing flow to find a more optimal solution.</a:t>
            </a:r>
            <a:endParaRPr lang="en-US" sz="1750" dirty="0"/>
          </a:p>
        </p:txBody>
      </p:sp>
      <p:sp>
        <p:nvSpPr>
          <p:cNvPr id="8" name="Text 6"/>
          <p:cNvSpPr/>
          <p:nvPr/>
        </p:nvSpPr>
        <p:spPr>
          <a:xfrm>
            <a:off x="793790" y="652164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These outputs together provide a comprehensive understanding of how resources can be optimally managed and allocated within the network, maximizing efficiency and resource utilization.</a:t>
            </a:r>
            <a:endParaRPr lang="en-US" sz="1750" dirty="0"/>
          </a:p>
        </p:txBody>
      </p:sp>
      <p:sp>
        <p:nvSpPr>
          <p:cNvPr id="9" name="Rectangle 8">
            <a:extLst>
              <a:ext uri="{FF2B5EF4-FFF2-40B4-BE49-F238E27FC236}">
                <a16:creationId xmlns:a16="http://schemas.microsoft.com/office/drawing/2014/main" id="{FAE97129-E47E-C20B-C10D-1BC74DC6FD95}"/>
              </a:ext>
            </a:extLst>
          </p:cNvPr>
          <p:cNvSpPr/>
          <p:nvPr/>
        </p:nvSpPr>
        <p:spPr>
          <a:xfrm>
            <a:off x="12737306" y="7686675"/>
            <a:ext cx="1814513" cy="48577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745450"/>
            <a:ext cx="6301621" cy="673418"/>
          </a:xfrm>
          <a:prstGeom prst="rect">
            <a:avLst/>
          </a:prstGeom>
          <a:noFill/>
          <a:ln/>
        </p:spPr>
        <p:txBody>
          <a:bodyPr wrap="none" lIns="0" tIns="0" rIns="0" bIns="0" rtlCol="0" anchor="t"/>
          <a:lstStyle/>
          <a:p>
            <a:pPr marL="0" indent="0" algn="l">
              <a:lnSpc>
                <a:spcPts val="5300"/>
              </a:lnSpc>
              <a:buNone/>
            </a:pPr>
            <a:r>
              <a:rPr lang="en-US" sz="4200" dirty="0">
                <a:solidFill>
                  <a:srgbClr val="F2F2F3"/>
                </a:solidFill>
                <a:latin typeface="Poppins Light" pitchFamily="34" charset="0"/>
                <a:ea typeface="Poppins Light" pitchFamily="34" charset="-122"/>
                <a:cs typeface="Poppins Light" pitchFamily="34" charset="-120"/>
              </a:rPr>
              <a:t>Individual Contributions</a:t>
            </a:r>
            <a:endParaRPr lang="en-US" sz="4200" dirty="0"/>
          </a:p>
        </p:txBody>
      </p:sp>
      <p:pic>
        <p:nvPicPr>
          <p:cNvPr id="4" name="Image 1" descr="preencoded.png"/>
          <p:cNvPicPr>
            <a:picLocks noChangeAspect="1"/>
          </p:cNvPicPr>
          <p:nvPr/>
        </p:nvPicPr>
        <p:blipFill>
          <a:blip r:embed="rId4"/>
          <a:stretch>
            <a:fillRect/>
          </a:stretch>
        </p:blipFill>
        <p:spPr>
          <a:xfrm>
            <a:off x="4451390" y="1742003"/>
            <a:ext cx="538639" cy="538639"/>
          </a:xfrm>
          <a:prstGeom prst="rect">
            <a:avLst/>
          </a:prstGeom>
        </p:spPr>
      </p:pic>
      <p:sp>
        <p:nvSpPr>
          <p:cNvPr id="5" name="Text 1"/>
          <p:cNvSpPr/>
          <p:nvPr/>
        </p:nvSpPr>
        <p:spPr>
          <a:xfrm>
            <a:off x="4451390" y="2496026"/>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Poppins Light" pitchFamily="34" charset="0"/>
                <a:ea typeface="Poppins Light" pitchFamily="34" charset="-122"/>
                <a:cs typeface="Poppins Light" pitchFamily="34" charset="-120"/>
              </a:rPr>
              <a:t>P Praveen</a:t>
            </a:r>
            <a:endParaRPr lang="en-US" sz="2100" dirty="0"/>
          </a:p>
        </p:txBody>
      </p:sp>
      <p:sp>
        <p:nvSpPr>
          <p:cNvPr id="6" name="Text 2"/>
          <p:cNvSpPr/>
          <p:nvPr/>
        </p:nvSpPr>
        <p:spPr>
          <a:xfrm>
            <a:off x="4451390" y="2961799"/>
            <a:ext cx="2912983" cy="689610"/>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Roboto Light" pitchFamily="34" charset="0"/>
                <a:ea typeface="Roboto Light" pitchFamily="34" charset="-122"/>
                <a:cs typeface="Roboto Light" pitchFamily="34" charset="-120"/>
              </a:rPr>
              <a:t>Graph Construction &amp; Initialization</a:t>
            </a:r>
            <a:endParaRPr lang="en-US" sz="1650" dirty="0"/>
          </a:p>
        </p:txBody>
      </p:sp>
      <p:pic>
        <p:nvPicPr>
          <p:cNvPr id="7" name="Image 2" descr="preencoded.png"/>
          <p:cNvPicPr>
            <a:picLocks noChangeAspect="1"/>
          </p:cNvPicPr>
          <p:nvPr/>
        </p:nvPicPr>
        <p:blipFill>
          <a:blip r:embed="rId5"/>
          <a:stretch>
            <a:fillRect/>
          </a:stretch>
        </p:blipFill>
        <p:spPr>
          <a:xfrm>
            <a:off x="7687508" y="1742003"/>
            <a:ext cx="538639" cy="538639"/>
          </a:xfrm>
          <a:prstGeom prst="rect">
            <a:avLst/>
          </a:prstGeom>
        </p:spPr>
      </p:pic>
      <p:sp>
        <p:nvSpPr>
          <p:cNvPr id="8" name="Text 3"/>
          <p:cNvSpPr/>
          <p:nvPr/>
        </p:nvSpPr>
        <p:spPr>
          <a:xfrm>
            <a:off x="7687508" y="2496026"/>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Poppins Light" pitchFamily="34" charset="0"/>
                <a:ea typeface="Poppins Light" pitchFamily="34" charset="-122"/>
                <a:cs typeface="Poppins Light" pitchFamily="34" charset="-120"/>
              </a:rPr>
              <a:t>B Vijay Krishna</a:t>
            </a:r>
            <a:endParaRPr lang="en-US" sz="2100" dirty="0"/>
          </a:p>
        </p:txBody>
      </p:sp>
      <p:sp>
        <p:nvSpPr>
          <p:cNvPr id="9" name="Text 4"/>
          <p:cNvSpPr/>
          <p:nvPr/>
        </p:nvSpPr>
        <p:spPr>
          <a:xfrm>
            <a:off x="7687508" y="2961799"/>
            <a:ext cx="2912983" cy="689610"/>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Roboto Light" pitchFamily="34" charset="0"/>
                <a:ea typeface="Roboto Light" pitchFamily="34" charset="-122"/>
                <a:cs typeface="Roboto Light" pitchFamily="34" charset="-120"/>
              </a:rPr>
              <a:t>Push-Relabel Algorithm Implementation</a:t>
            </a:r>
            <a:endParaRPr lang="en-US" sz="1650" dirty="0"/>
          </a:p>
        </p:txBody>
      </p:sp>
      <p:pic>
        <p:nvPicPr>
          <p:cNvPr id="10" name="Image 3" descr="preencoded.png"/>
          <p:cNvPicPr>
            <a:picLocks noChangeAspect="1"/>
          </p:cNvPicPr>
          <p:nvPr/>
        </p:nvPicPr>
        <p:blipFill>
          <a:blip r:embed="rId6"/>
          <a:stretch>
            <a:fillRect/>
          </a:stretch>
        </p:blipFill>
        <p:spPr>
          <a:xfrm>
            <a:off x="10923627" y="1742003"/>
            <a:ext cx="538639" cy="538639"/>
          </a:xfrm>
          <a:prstGeom prst="rect">
            <a:avLst/>
          </a:prstGeom>
        </p:spPr>
      </p:pic>
      <p:sp>
        <p:nvSpPr>
          <p:cNvPr id="11" name="Text 5"/>
          <p:cNvSpPr/>
          <p:nvPr/>
        </p:nvSpPr>
        <p:spPr>
          <a:xfrm>
            <a:off x="10923627" y="2496026"/>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Poppins Light" pitchFamily="34" charset="0"/>
                <a:ea typeface="Poppins Light" pitchFamily="34" charset="-122"/>
                <a:cs typeface="Poppins Light" pitchFamily="34" charset="-120"/>
              </a:rPr>
              <a:t>B Siva Sathwik</a:t>
            </a:r>
            <a:endParaRPr lang="en-US" sz="2100" dirty="0"/>
          </a:p>
        </p:txBody>
      </p:sp>
      <p:sp>
        <p:nvSpPr>
          <p:cNvPr id="12" name="Text 6"/>
          <p:cNvSpPr/>
          <p:nvPr/>
        </p:nvSpPr>
        <p:spPr>
          <a:xfrm>
            <a:off x="10923627" y="2961799"/>
            <a:ext cx="2912983" cy="689610"/>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Roboto Light" pitchFamily="34" charset="0"/>
                <a:ea typeface="Roboto Light" pitchFamily="34" charset="-122"/>
                <a:cs typeface="Roboto Light" pitchFamily="34" charset="-120"/>
              </a:rPr>
              <a:t>Passenger Allocation &amp; Flight Management</a:t>
            </a:r>
            <a:endParaRPr lang="en-US" sz="1650" dirty="0"/>
          </a:p>
        </p:txBody>
      </p:sp>
      <p:pic>
        <p:nvPicPr>
          <p:cNvPr id="13" name="Image 4" descr="preencoded.png"/>
          <p:cNvPicPr>
            <a:picLocks noChangeAspect="1"/>
          </p:cNvPicPr>
          <p:nvPr/>
        </p:nvPicPr>
        <p:blipFill>
          <a:blip r:embed="rId7"/>
          <a:stretch>
            <a:fillRect/>
          </a:stretch>
        </p:blipFill>
        <p:spPr>
          <a:xfrm>
            <a:off x="4451390" y="4297799"/>
            <a:ext cx="538639" cy="538639"/>
          </a:xfrm>
          <a:prstGeom prst="rect">
            <a:avLst/>
          </a:prstGeom>
        </p:spPr>
      </p:pic>
      <p:sp>
        <p:nvSpPr>
          <p:cNvPr id="14" name="Text 7"/>
          <p:cNvSpPr/>
          <p:nvPr/>
        </p:nvSpPr>
        <p:spPr>
          <a:xfrm>
            <a:off x="4451390" y="5051822"/>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Poppins Light" pitchFamily="34" charset="0"/>
                <a:ea typeface="Poppins Light" pitchFamily="34" charset="-122"/>
                <a:cs typeface="Poppins Light" pitchFamily="34" charset="-120"/>
              </a:rPr>
              <a:t>S Manish</a:t>
            </a:r>
            <a:endParaRPr lang="en-US" sz="2100" dirty="0"/>
          </a:p>
        </p:txBody>
      </p:sp>
      <p:sp>
        <p:nvSpPr>
          <p:cNvPr id="15" name="Text 8"/>
          <p:cNvSpPr/>
          <p:nvPr/>
        </p:nvSpPr>
        <p:spPr>
          <a:xfrm>
            <a:off x="4451390" y="5517594"/>
            <a:ext cx="2912983" cy="344805"/>
          </a:xfrm>
          <a:prstGeom prst="rect">
            <a:avLst/>
          </a:prstGeom>
          <a:noFill/>
          <a:ln/>
        </p:spPr>
        <p:txBody>
          <a:bodyPr wrap="none" lIns="0" tIns="0" rIns="0" bIns="0" rtlCol="0" anchor="t"/>
          <a:lstStyle/>
          <a:p>
            <a:pPr marL="0" indent="0" algn="l">
              <a:lnSpc>
                <a:spcPts val="2700"/>
              </a:lnSpc>
              <a:buNone/>
            </a:pPr>
            <a:r>
              <a:rPr lang="en-US" sz="1650" dirty="0">
                <a:solidFill>
                  <a:srgbClr val="E5E0DF"/>
                </a:solidFill>
                <a:latin typeface="Roboto Light" pitchFamily="34" charset="0"/>
                <a:ea typeface="Roboto Light" pitchFamily="34" charset="-122"/>
                <a:cs typeface="Roboto Light" pitchFamily="34" charset="-120"/>
              </a:rPr>
              <a:t>Main Function &amp; Visualization</a:t>
            </a:r>
            <a:endParaRPr lang="en-US" sz="1650" dirty="0"/>
          </a:p>
        </p:txBody>
      </p:sp>
      <p:sp>
        <p:nvSpPr>
          <p:cNvPr id="16" name="Text 9"/>
          <p:cNvSpPr/>
          <p:nvPr/>
        </p:nvSpPr>
        <p:spPr>
          <a:xfrm>
            <a:off x="4451390" y="6104811"/>
            <a:ext cx="9385221" cy="1379220"/>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Roboto Light" pitchFamily="34" charset="0"/>
                <a:ea typeface="Roboto Light" pitchFamily="34" charset="-122"/>
                <a:cs typeface="Roboto Light" pitchFamily="34" charset="-120"/>
              </a:rPr>
              <a:t>Each team member had a specific role to play in this project. P Praveen designed and initialized the graph structure. B Vijay Krishna implemented the core Push-Relabel algorithm. B Siva Sathwik managed passenger allocation and flight dynamics, and S Manish handled the main function and ensured the system's visualization.</a:t>
            </a:r>
            <a:endParaRPr lang="en-US" sz="1650" dirty="0"/>
          </a:p>
        </p:txBody>
      </p:sp>
      <p:sp>
        <p:nvSpPr>
          <p:cNvPr id="17" name="Rectangle 16">
            <a:extLst>
              <a:ext uri="{FF2B5EF4-FFF2-40B4-BE49-F238E27FC236}">
                <a16:creationId xmlns:a16="http://schemas.microsoft.com/office/drawing/2014/main" id="{3C49248F-2DC7-81E8-86CF-1DB7292964A8}"/>
              </a:ext>
            </a:extLst>
          </p:cNvPr>
          <p:cNvSpPr/>
          <p:nvPr/>
        </p:nvSpPr>
        <p:spPr>
          <a:xfrm>
            <a:off x="12737306" y="7686675"/>
            <a:ext cx="1814513" cy="48577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6870"/>
            <a:ext cx="6757749" cy="566976"/>
          </a:xfrm>
          <a:prstGeom prst="rect">
            <a:avLst/>
          </a:prstGeom>
          <a:noFill/>
          <a:ln/>
        </p:spPr>
        <p:txBody>
          <a:bodyPr wrap="none" lIns="0" tIns="0" rIns="0" bIns="0" rtlCol="0" anchor="t"/>
          <a:lstStyle/>
          <a:p>
            <a:pPr marL="0" indent="0" algn="l">
              <a:lnSpc>
                <a:spcPts val="4450"/>
              </a:lnSpc>
              <a:buNone/>
            </a:pPr>
            <a:r>
              <a:rPr lang="en-US" sz="3550" dirty="0">
                <a:solidFill>
                  <a:srgbClr val="F2F2F3"/>
                </a:solidFill>
                <a:latin typeface="Poppins Light" pitchFamily="34" charset="0"/>
                <a:ea typeface="Poppins Light" pitchFamily="34" charset="-122"/>
                <a:cs typeface="Poppins Light" pitchFamily="34" charset="-120"/>
              </a:rPr>
              <a:t>Key Takeaways &amp; Future Steps</a:t>
            </a:r>
            <a:endParaRPr lang="en-US" sz="3550" dirty="0"/>
          </a:p>
        </p:txBody>
      </p:sp>
      <p:sp>
        <p:nvSpPr>
          <p:cNvPr id="4" name="Shape 1"/>
          <p:cNvSpPr/>
          <p:nvPr/>
        </p:nvSpPr>
        <p:spPr>
          <a:xfrm>
            <a:off x="6280190" y="1720096"/>
            <a:ext cx="408265" cy="408265"/>
          </a:xfrm>
          <a:prstGeom prst="roundRect">
            <a:avLst>
              <a:gd name="adj" fmla="val 18668"/>
            </a:avLst>
          </a:prstGeom>
          <a:solidFill>
            <a:srgbClr val="3D3D42"/>
          </a:solidFill>
          <a:ln w="7620">
            <a:solidFill>
              <a:srgbClr val="56565B"/>
            </a:solidFill>
            <a:prstDash val="solid"/>
          </a:ln>
        </p:spPr>
        <p:txBody>
          <a:bodyPr/>
          <a:lstStyle/>
          <a:p>
            <a:endParaRPr lang="en-IN"/>
          </a:p>
        </p:txBody>
      </p:sp>
      <p:sp>
        <p:nvSpPr>
          <p:cNvPr id="5" name="Text 2"/>
          <p:cNvSpPr/>
          <p:nvPr/>
        </p:nvSpPr>
        <p:spPr>
          <a:xfrm>
            <a:off x="6348174" y="1754088"/>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Poppins Light" pitchFamily="34" charset="0"/>
                <a:ea typeface="Poppins Light" pitchFamily="34" charset="-122"/>
                <a:cs typeface="Poppins Light" pitchFamily="34" charset="-120"/>
              </a:rPr>
              <a:t>1</a:t>
            </a:r>
            <a:endParaRPr lang="en-US" sz="2100" dirty="0"/>
          </a:p>
        </p:txBody>
      </p:sp>
      <p:sp>
        <p:nvSpPr>
          <p:cNvPr id="6" name="Text 3"/>
          <p:cNvSpPr/>
          <p:nvPr/>
        </p:nvSpPr>
        <p:spPr>
          <a:xfrm>
            <a:off x="6869906" y="1720096"/>
            <a:ext cx="2945725"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Efficient Max-Flow Solution</a:t>
            </a:r>
            <a:endParaRPr lang="en-US" sz="1750" dirty="0"/>
          </a:p>
        </p:txBody>
      </p:sp>
      <p:sp>
        <p:nvSpPr>
          <p:cNvPr id="7" name="Text 4"/>
          <p:cNvSpPr/>
          <p:nvPr/>
        </p:nvSpPr>
        <p:spPr>
          <a:xfrm>
            <a:off x="6869906" y="2112407"/>
            <a:ext cx="6966704" cy="580549"/>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Successfully implemented the Push-Relabel algorithm for optimized passenger allocation.</a:t>
            </a:r>
            <a:endParaRPr lang="en-US" sz="1400" dirty="0"/>
          </a:p>
        </p:txBody>
      </p:sp>
      <p:sp>
        <p:nvSpPr>
          <p:cNvPr id="8" name="Shape 5"/>
          <p:cNvSpPr/>
          <p:nvPr/>
        </p:nvSpPr>
        <p:spPr>
          <a:xfrm>
            <a:off x="6280190" y="3078480"/>
            <a:ext cx="408265" cy="408265"/>
          </a:xfrm>
          <a:prstGeom prst="roundRect">
            <a:avLst>
              <a:gd name="adj" fmla="val 18668"/>
            </a:avLst>
          </a:prstGeom>
          <a:solidFill>
            <a:srgbClr val="3D3D42"/>
          </a:solidFill>
          <a:ln w="7620">
            <a:solidFill>
              <a:srgbClr val="56565B"/>
            </a:solidFill>
            <a:prstDash val="solid"/>
          </a:ln>
        </p:spPr>
        <p:txBody>
          <a:bodyPr/>
          <a:lstStyle/>
          <a:p>
            <a:endParaRPr lang="en-IN"/>
          </a:p>
        </p:txBody>
      </p:sp>
      <p:sp>
        <p:nvSpPr>
          <p:cNvPr id="9" name="Text 6"/>
          <p:cNvSpPr/>
          <p:nvPr/>
        </p:nvSpPr>
        <p:spPr>
          <a:xfrm>
            <a:off x="6348174" y="3112472"/>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Poppins Light" pitchFamily="34" charset="0"/>
                <a:ea typeface="Poppins Light" pitchFamily="34" charset="-122"/>
                <a:cs typeface="Poppins Light" pitchFamily="34" charset="-120"/>
              </a:rPr>
              <a:t>2</a:t>
            </a:r>
            <a:endParaRPr lang="en-US" sz="2100" dirty="0"/>
          </a:p>
        </p:txBody>
      </p:sp>
      <p:sp>
        <p:nvSpPr>
          <p:cNvPr id="10" name="Text 7"/>
          <p:cNvSpPr/>
          <p:nvPr/>
        </p:nvSpPr>
        <p:spPr>
          <a:xfrm>
            <a:off x="6869906" y="3078480"/>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Dynamic System</a:t>
            </a:r>
            <a:endParaRPr lang="en-US" sz="1750" dirty="0"/>
          </a:p>
        </p:txBody>
      </p:sp>
      <p:sp>
        <p:nvSpPr>
          <p:cNvPr id="11" name="Text 8"/>
          <p:cNvSpPr/>
          <p:nvPr/>
        </p:nvSpPr>
        <p:spPr>
          <a:xfrm>
            <a:off x="6869906" y="3470791"/>
            <a:ext cx="6966704" cy="580549"/>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Created a system that adapts to changes, such as flight cancellations and seat adjustments.</a:t>
            </a:r>
            <a:endParaRPr lang="en-US" sz="1400" dirty="0"/>
          </a:p>
        </p:txBody>
      </p:sp>
      <p:sp>
        <p:nvSpPr>
          <p:cNvPr id="12" name="Shape 9"/>
          <p:cNvSpPr/>
          <p:nvPr/>
        </p:nvSpPr>
        <p:spPr>
          <a:xfrm>
            <a:off x="6280190" y="4436864"/>
            <a:ext cx="408265" cy="408265"/>
          </a:xfrm>
          <a:prstGeom prst="roundRect">
            <a:avLst>
              <a:gd name="adj" fmla="val 18668"/>
            </a:avLst>
          </a:prstGeom>
          <a:solidFill>
            <a:srgbClr val="3D3D42"/>
          </a:solidFill>
          <a:ln w="7620">
            <a:solidFill>
              <a:srgbClr val="56565B"/>
            </a:solidFill>
            <a:prstDash val="solid"/>
          </a:ln>
        </p:spPr>
        <p:txBody>
          <a:bodyPr/>
          <a:lstStyle/>
          <a:p>
            <a:endParaRPr lang="en-IN"/>
          </a:p>
        </p:txBody>
      </p:sp>
      <p:sp>
        <p:nvSpPr>
          <p:cNvPr id="13" name="Text 10"/>
          <p:cNvSpPr/>
          <p:nvPr/>
        </p:nvSpPr>
        <p:spPr>
          <a:xfrm>
            <a:off x="6348174" y="4470856"/>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Poppins Light" pitchFamily="34" charset="0"/>
                <a:ea typeface="Poppins Light" pitchFamily="34" charset="-122"/>
                <a:cs typeface="Poppins Light" pitchFamily="34" charset="-120"/>
              </a:rPr>
              <a:t>3</a:t>
            </a:r>
            <a:endParaRPr lang="en-US" sz="2100" dirty="0"/>
          </a:p>
        </p:txBody>
      </p:sp>
      <p:sp>
        <p:nvSpPr>
          <p:cNvPr id="14" name="Text 11"/>
          <p:cNvSpPr/>
          <p:nvPr/>
        </p:nvSpPr>
        <p:spPr>
          <a:xfrm>
            <a:off x="6869906" y="4436864"/>
            <a:ext cx="2269331"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Further Optimization</a:t>
            </a:r>
            <a:endParaRPr lang="en-US" sz="1750" dirty="0"/>
          </a:p>
        </p:txBody>
      </p:sp>
      <p:sp>
        <p:nvSpPr>
          <p:cNvPr id="15" name="Text 12"/>
          <p:cNvSpPr/>
          <p:nvPr/>
        </p:nvSpPr>
        <p:spPr>
          <a:xfrm>
            <a:off x="6869906" y="4829175"/>
            <a:ext cx="6966704"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Explore heuristics to reduce memory and time complexity.</a:t>
            </a:r>
            <a:endParaRPr lang="en-US" sz="1400" dirty="0"/>
          </a:p>
        </p:txBody>
      </p:sp>
      <p:sp>
        <p:nvSpPr>
          <p:cNvPr id="16" name="Shape 13"/>
          <p:cNvSpPr/>
          <p:nvPr/>
        </p:nvSpPr>
        <p:spPr>
          <a:xfrm>
            <a:off x="6280190" y="5504974"/>
            <a:ext cx="408265" cy="408265"/>
          </a:xfrm>
          <a:prstGeom prst="roundRect">
            <a:avLst>
              <a:gd name="adj" fmla="val 18668"/>
            </a:avLst>
          </a:prstGeom>
          <a:solidFill>
            <a:srgbClr val="3D3D42"/>
          </a:solidFill>
          <a:ln w="7620">
            <a:solidFill>
              <a:srgbClr val="56565B"/>
            </a:solidFill>
            <a:prstDash val="solid"/>
          </a:ln>
        </p:spPr>
        <p:txBody>
          <a:bodyPr/>
          <a:lstStyle/>
          <a:p>
            <a:endParaRPr lang="en-IN"/>
          </a:p>
        </p:txBody>
      </p:sp>
      <p:sp>
        <p:nvSpPr>
          <p:cNvPr id="17" name="Text 14"/>
          <p:cNvSpPr/>
          <p:nvPr/>
        </p:nvSpPr>
        <p:spPr>
          <a:xfrm>
            <a:off x="6348174" y="5538966"/>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Poppins Light" pitchFamily="34" charset="0"/>
                <a:ea typeface="Poppins Light" pitchFamily="34" charset="-122"/>
                <a:cs typeface="Poppins Light" pitchFamily="34" charset="-120"/>
              </a:rPr>
              <a:t>4</a:t>
            </a:r>
            <a:endParaRPr lang="en-US" sz="2100" dirty="0"/>
          </a:p>
        </p:txBody>
      </p:sp>
      <p:sp>
        <p:nvSpPr>
          <p:cNvPr id="18" name="Text 15"/>
          <p:cNvSpPr/>
          <p:nvPr/>
        </p:nvSpPr>
        <p:spPr>
          <a:xfrm>
            <a:off x="6869906" y="5504974"/>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Enhanced Features</a:t>
            </a:r>
            <a:endParaRPr lang="en-US" sz="1750" dirty="0"/>
          </a:p>
        </p:txBody>
      </p:sp>
      <p:sp>
        <p:nvSpPr>
          <p:cNvPr id="19" name="Text 16"/>
          <p:cNvSpPr/>
          <p:nvPr/>
        </p:nvSpPr>
        <p:spPr>
          <a:xfrm>
            <a:off x="6869906" y="5897285"/>
            <a:ext cx="6966704"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Incorporate real-world constraints, such as connecting flights and multi-class tickets.</a:t>
            </a:r>
            <a:endParaRPr lang="en-US" sz="1400" dirty="0"/>
          </a:p>
        </p:txBody>
      </p:sp>
      <p:sp>
        <p:nvSpPr>
          <p:cNvPr id="20" name="Text 17"/>
          <p:cNvSpPr/>
          <p:nvPr/>
        </p:nvSpPr>
        <p:spPr>
          <a:xfrm>
            <a:off x="6280190" y="6391632"/>
            <a:ext cx="7556421" cy="1161098"/>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Our project demonstrates the effective application of the Push-Relabel algorithm in a dynamic flight management system. Future steps involve enhancing the model with real-world flight booking complexities such as connecting flights and class upgrades. This allows for handling of refund processes more clearly.</a:t>
            </a:r>
            <a:endParaRPr lang="en-US" sz="1400" dirty="0"/>
          </a:p>
        </p:txBody>
      </p:sp>
      <p:sp>
        <p:nvSpPr>
          <p:cNvPr id="21" name="Rectangle 20">
            <a:extLst>
              <a:ext uri="{FF2B5EF4-FFF2-40B4-BE49-F238E27FC236}">
                <a16:creationId xmlns:a16="http://schemas.microsoft.com/office/drawing/2014/main" id="{D28265EA-0ACC-848A-211C-E742B65AF345}"/>
              </a:ext>
            </a:extLst>
          </p:cNvPr>
          <p:cNvSpPr/>
          <p:nvPr/>
        </p:nvSpPr>
        <p:spPr>
          <a:xfrm>
            <a:off x="12737306" y="7686675"/>
            <a:ext cx="1814513" cy="48577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4942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Project Team</a:t>
            </a:r>
            <a:endParaRPr lang="en-US" sz="4450" dirty="0"/>
          </a:p>
        </p:txBody>
      </p:sp>
      <p:sp>
        <p:nvSpPr>
          <p:cNvPr id="3" name="Text 1"/>
          <p:cNvSpPr/>
          <p:nvPr/>
        </p:nvSpPr>
        <p:spPr>
          <a:xfrm>
            <a:off x="793790" y="33251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P Praveen</a:t>
            </a:r>
            <a:endParaRPr lang="en-US" sz="2200" dirty="0"/>
          </a:p>
        </p:txBody>
      </p:sp>
      <p:sp>
        <p:nvSpPr>
          <p:cNvPr id="4" name="Text 2"/>
          <p:cNvSpPr/>
          <p:nvPr/>
        </p:nvSpPr>
        <p:spPr>
          <a:xfrm>
            <a:off x="793790" y="3906322"/>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Roll Number: cb.sc.u4cse23137</a:t>
            </a:r>
            <a:endParaRPr lang="en-US" sz="1750" dirty="0"/>
          </a:p>
        </p:txBody>
      </p:sp>
      <p:sp>
        <p:nvSpPr>
          <p:cNvPr id="5" name="Text 3"/>
          <p:cNvSpPr/>
          <p:nvPr/>
        </p:nvSpPr>
        <p:spPr>
          <a:xfrm>
            <a:off x="4200406" y="33251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B Vijay Krishna</a:t>
            </a:r>
            <a:endParaRPr lang="en-US" sz="2200" dirty="0"/>
          </a:p>
        </p:txBody>
      </p:sp>
      <p:sp>
        <p:nvSpPr>
          <p:cNvPr id="6" name="Text 4"/>
          <p:cNvSpPr/>
          <p:nvPr/>
        </p:nvSpPr>
        <p:spPr>
          <a:xfrm>
            <a:off x="4200406" y="3906322"/>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Roll Number: cb.sc.u4cse23112</a:t>
            </a:r>
            <a:endParaRPr lang="en-US" sz="1750" dirty="0"/>
          </a:p>
        </p:txBody>
      </p:sp>
      <p:sp>
        <p:nvSpPr>
          <p:cNvPr id="7" name="Text 5"/>
          <p:cNvSpPr/>
          <p:nvPr/>
        </p:nvSpPr>
        <p:spPr>
          <a:xfrm>
            <a:off x="7607022" y="33251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B Siva Sathwik</a:t>
            </a:r>
            <a:endParaRPr lang="en-US" sz="2200" dirty="0"/>
          </a:p>
        </p:txBody>
      </p:sp>
      <p:sp>
        <p:nvSpPr>
          <p:cNvPr id="8" name="Text 6"/>
          <p:cNvSpPr/>
          <p:nvPr/>
        </p:nvSpPr>
        <p:spPr>
          <a:xfrm>
            <a:off x="7607022" y="3906322"/>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Roll Number: cb.sc.u4cse23110</a:t>
            </a:r>
            <a:endParaRPr lang="en-US" sz="1750" dirty="0"/>
          </a:p>
        </p:txBody>
      </p:sp>
      <p:sp>
        <p:nvSpPr>
          <p:cNvPr id="9" name="Text 7"/>
          <p:cNvSpPr/>
          <p:nvPr/>
        </p:nvSpPr>
        <p:spPr>
          <a:xfrm>
            <a:off x="11013638" y="33251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S Manish</a:t>
            </a:r>
            <a:endParaRPr lang="en-US" sz="2200" dirty="0"/>
          </a:p>
        </p:txBody>
      </p:sp>
      <p:sp>
        <p:nvSpPr>
          <p:cNvPr id="10" name="Text 8"/>
          <p:cNvSpPr/>
          <p:nvPr/>
        </p:nvSpPr>
        <p:spPr>
          <a:xfrm>
            <a:off x="11013638" y="3906322"/>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Roll Number: cb.sc.u4cse23125</a:t>
            </a:r>
            <a:endParaRPr lang="en-US" sz="1750" dirty="0"/>
          </a:p>
        </p:txBody>
      </p:sp>
      <p:sp>
        <p:nvSpPr>
          <p:cNvPr id="11" name="Text 9"/>
          <p:cNvSpPr/>
          <p:nvPr/>
        </p:nvSpPr>
        <p:spPr>
          <a:xfrm>
            <a:off x="793790" y="509135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Our team collaborated to build a comprehensive flight management system. Each member contributed specialized skills to ensure the project's success. Through diligent effort and collaborative problem-solving, we created an effective and dynamic solution for passenger allocation.</a:t>
            </a:r>
            <a:endParaRPr lang="en-US" sz="1750" dirty="0"/>
          </a:p>
        </p:txBody>
      </p:sp>
      <p:sp>
        <p:nvSpPr>
          <p:cNvPr id="12" name="Rectangle 11">
            <a:extLst>
              <a:ext uri="{FF2B5EF4-FFF2-40B4-BE49-F238E27FC236}">
                <a16:creationId xmlns:a16="http://schemas.microsoft.com/office/drawing/2014/main" id="{A218B010-AE0E-9891-4EE7-5C19F47BCC44}"/>
              </a:ext>
            </a:extLst>
          </p:cNvPr>
          <p:cNvSpPr/>
          <p:nvPr/>
        </p:nvSpPr>
        <p:spPr>
          <a:xfrm>
            <a:off x="12737306" y="7686675"/>
            <a:ext cx="1814513" cy="48577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68310"/>
            <a:ext cx="5103614" cy="637937"/>
          </a:xfrm>
          <a:prstGeom prst="rect">
            <a:avLst/>
          </a:prstGeom>
          <a:noFill/>
          <a:ln/>
        </p:spPr>
        <p:txBody>
          <a:bodyPr wrap="none" lIns="0" tIns="0" rIns="0" bIns="0" rtlCol="0" anchor="t"/>
          <a:lstStyle/>
          <a:p>
            <a:pPr marL="0" indent="0" algn="l">
              <a:lnSpc>
                <a:spcPts val="5000"/>
              </a:lnSpc>
              <a:buNone/>
            </a:pPr>
            <a:r>
              <a:rPr lang="en-US" sz="4000" dirty="0">
                <a:solidFill>
                  <a:srgbClr val="F2F2F3"/>
                </a:solidFill>
                <a:latin typeface="Poppins Light" pitchFamily="34" charset="0"/>
                <a:ea typeface="Poppins Light" pitchFamily="34" charset="-122"/>
                <a:cs typeface="Poppins Light" pitchFamily="34" charset="-120"/>
              </a:rPr>
              <a:t>Problem Definition</a:t>
            </a:r>
            <a:endParaRPr lang="en-US" sz="4000" dirty="0"/>
          </a:p>
        </p:txBody>
      </p:sp>
      <p:sp>
        <p:nvSpPr>
          <p:cNvPr id="4" name="Shape 1"/>
          <p:cNvSpPr/>
          <p:nvPr/>
        </p:nvSpPr>
        <p:spPr>
          <a:xfrm>
            <a:off x="793790" y="1712357"/>
            <a:ext cx="3676174" cy="2490311"/>
          </a:xfrm>
          <a:prstGeom prst="roundRect">
            <a:avLst>
              <a:gd name="adj" fmla="val 3443"/>
            </a:avLst>
          </a:prstGeom>
          <a:solidFill>
            <a:srgbClr val="3D3D42"/>
          </a:solidFill>
          <a:ln w="7620">
            <a:solidFill>
              <a:srgbClr val="56565B"/>
            </a:solidFill>
            <a:prstDash val="solid"/>
          </a:ln>
        </p:spPr>
        <p:txBody>
          <a:bodyPr/>
          <a:lstStyle/>
          <a:p>
            <a:endParaRPr lang="en-IN"/>
          </a:p>
        </p:txBody>
      </p:sp>
      <p:sp>
        <p:nvSpPr>
          <p:cNvPr id="5" name="Text 2"/>
          <p:cNvSpPr/>
          <p:nvPr/>
        </p:nvSpPr>
        <p:spPr>
          <a:xfrm>
            <a:off x="1005483" y="1924050"/>
            <a:ext cx="3252788" cy="63769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Efficient Passenger Allocation</a:t>
            </a:r>
            <a:endParaRPr lang="en-US" sz="2000" dirty="0"/>
          </a:p>
        </p:txBody>
      </p:sp>
      <p:sp>
        <p:nvSpPr>
          <p:cNvPr id="6" name="Text 3"/>
          <p:cNvSpPr/>
          <p:nvPr/>
        </p:nvSpPr>
        <p:spPr>
          <a:xfrm>
            <a:off x="1005483" y="2684145"/>
            <a:ext cx="3252788" cy="1306830"/>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Assign passengers to flights based on capacity and demand, maximizing the number of passengers flown.</a:t>
            </a:r>
            <a:endParaRPr lang="en-US" sz="1600" dirty="0"/>
          </a:p>
        </p:txBody>
      </p:sp>
      <p:sp>
        <p:nvSpPr>
          <p:cNvPr id="7" name="Shape 4"/>
          <p:cNvSpPr/>
          <p:nvPr/>
        </p:nvSpPr>
        <p:spPr>
          <a:xfrm>
            <a:off x="4674037" y="1712357"/>
            <a:ext cx="3676174" cy="2490311"/>
          </a:xfrm>
          <a:prstGeom prst="roundRect">
            <a:avLst>
              <a:gd name="adj" fmla="val 3443"/>
            </a:avLst>
          </a:prstGeom>
          <a:solidFill>
            <a:srgbClr val="3D3D42"/>
          </a:solidFill>
          <a:ln w="7620">
            <a:solidFill>
              <a:srgbClr val="56565B"/>
            </a:solidFill>
            <a:prstDash val="solid"/>
          </a:ln>
        </p:spPr>
        <p:txBody>
          <a:bodyPr/>
          <a:lstStyle/>
          <a:p>
            <a:endParaRPr lang="en-IN"/>
          </a:p>
        </p:txBody>
      </p:sp>
      <p:sp>
        <p:nvSpPr>
          <p:cNvPr id="8" name="Text 5"/>
          <p:cNvSpPr/>
          <p:nvPr/>
        </p:nvSpPr>
        <p:spPr>
          <a:xfrm>
            <a:off x="4885730" y="1924050"/>
            <a:ext cx="3252788" cy="63769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Dynamic Flight Management</a:t>
            </a:r>
            <a:endParaRPr lang="en-US" sz="2000" dirty="0"/>
          </a:p>
        </p:txBody>
      </p:sp>
      <p:sp>
        <p:nvSpPr>
          <p:cNvPr id="9" name="Text 6"/>
          <p:cNvSpPr/>
          <p:nvPr/>
        </p:nvSpPr>
        <p:spPr>
          <a:xfrm>
            <a:off x="4885730" y="2684145"/>
            <a:ext cx="3252788" cy="1306830"/>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Adapt to real-time changes such as flight cancellations and seat adjustments to minimize passenger disruption.</a:t>
            </a:r>
            <a:endParaRPr lang="en-US" sz="1600" dirty="0"/>
          </a:p>
        </p:txBody>
      </p:sp>
      <p:sp>
        <p:nvSpPr>
          <p:cNvPr id="10" name="Shape 7"/>
          <p:cNvSpPr/>
          <p:nvPr/>
        </p:nvSpPr>
        <p:spPr>
          <a:xfrm>
            <a:off x="793790" y="4406741"/>
            <a:ext cx="7556421" cy="1518047"/>
          </a:xfrm>
          <a:prstGeom prst="roundRect">
            <a:avLst>
              <a:gd name="adj" fmla="val 5648"/>
            </a:avLst>
          </a:prstGeom>
          <a:solidFill>
            <a:srgbClr val="3D3D42"/>
          </a:solidFill>
          <a:ln w="7620">
            <a:solidFill>
              <a:srgbClr val="56565B"/>
            </a:solidFill>
            <a:prstDash val="solid"/>
          </a:ln>
        </p:spPr>
        <p:txBody>
          <a:bodyPr/>
          <a:lstStyle/>
          <a:p>
            <a:endParaRPr lang="en-IN"/>
          </a:p>
        </p:txBody>
      </p:sp>
      <p:sp>
        <p:nvSpPr>
          <p:cNvPr id="11" name="Text 8"/>
          <p:cNvSpPr/>
          <p:nvPr/>
        </p:nvSpPr>
        <p:spPr>
          <a:xfrm>
            <a:off x="1005483" y="4618434"/>
            <a:ext cx="3075265" cy="318849"/>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Waiting List and Refunds</a:t>
            </a:r>
            <a:endParaRPr lang="en-US" sz="2000" dirty="0"/>
          </a:p>
        </p:txBody>
      </p:sp>
      <p:sp>
        <p:nvSpPr>
          <p:cNvPr id="12" name="Text 9"/>
          <p:cNvSpPr/>
          <p:nvPr/>
        </p:nvSpPr>
        <p:spPr>
          <a:xfrm>
            <a:off x="1005483" y="5059680"/>
            <a:ext cx="7133034" cy="653415"/>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Implement waiting lists and refund mechanisms to deal with passengers affected by changes.</a:t>
            </a:r>
            <a:endParaRPr lang="en-US" sz="1600" dirty="0"/>
          </a:p>
        </p:txBody>
      </p:sp>
      <p:sp>
        <p:nvSpPr>
          <p:cNvPr id="13" name="Text 10"/>
          <p:cNvSpPr/>
          <p:nvPr/>
        </p:nvSpPr>
        <p:spPr>
          <a:xfrm>
            <a:off x="793790" y="6154341"/>
            <a:ext cx="7556421" cy="1306830"/>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The goal is to create a resilient and adaptable system that can handle various scenarios while optimizing resource utilization and passenger satisfaction. This involves efficiently managing flight capacities, passenger preferences and class, and potential disruptions with waiting lists and refunds.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35223"/>
            <a:ext cx="6986826" cy="566976"/>
          </a:xfrm>
          <a:prstGeom prst="rect">
            <a:avLst/>
          </a:prstGeom>
          <a:noFill/>
          <a:ln/>
        </p:spPr>
        <p:txBody>
          <a:bodyPr wrap="none" lIns="0" tIns="0" rIns="0" bIns="0" rtlCol="0" anchor="t"/>
          <a:lstStyle/>
          <a:p>
            <a:pPr marL="0" indent="0" algn="l">
              <a:lnSpc>
                <a:spcPts val="4450"/>
              </a:lnSpc>
              <a:buNone/>
            </a:pPr>
            <a:r>
              <a:rPr lang="en-US" sz="3550" dirty="0">
                <a:solidFill>
                  <a:srgbClr val="F2F2F3"/>
                </a:solidFill>
                <a:latin typeface="Poppins Light" pitchFamily="34" charset="0"/>
                <a:ea typeface="Poppins Light" pitchFamily="34" charset="-122"/>
                <a:cs typeface="Poppins Light" pitchFamily="34" charset="-120"/>
              </a:rPr>
              <a:t>Algorithm Design: Push-Relabel</a:t>
            </a:r>
            <a:endParaRPr lang="en-US" sz="3550" dirty="0"/>
          </a:p>
        </p:txBody>
      </p:sp>
      <p:pic>
        <p:nvPicPr>
          <p:cNvPr id="4" name="Image 1" descr="preencoded.png"/>
          <p:cNvPicPr>
            <a:picLocks noChangeAspect="1"/>
          </p:cNvPicPr>
          <p:nvPr/>
        </p:nvPicPr>
        <p:blipFill>
          <a:blip r:embed="rId4"/>
          <a:stretch>
            <a:fillRect/>
          </a:stretch>
        </p:blipFill>
        <p:spPr>
          <a:xfrm>
            <a:off x="6280190" y="1674376"/>
            <a:ext cx="907256" cy="1088708"/>
          </a:xfrm>
          <a:prstGeom prst="rect">
            <a:avLst/>
          </a:prstGeom>
        </p:spPr>
      </p:pic>
      <p:sp>
        <p:nvSpPr>
          <p:cNvPr id="5" name="Text 1"/>
          <p:cNvSpPr/>
          <p:nvPr/>
        </p:nvSpPr>
        <p:spPr>
          <a:xfrm>
            <a:off x="7459623" y="185582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Initialization</a:t>
            </a:r>
            <a:endParaRPr lang="en-US" sz="1750" dirty="0"/>
          </a:p>
        </p:txBody>
      </p:sp>
      <p:sp>
        <p:nvSpPr>
          <p:cNvPr id="6" name="Text 2"/>
          <p:cNvSpPr/>
          <p:nvPr/>
        </p:nvSpPr>
        <p:spPr>
          <a:xfrm>
            <a:off x="7459623" y="2248138"/>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Set initial heights and excess flows. Push flow from source to neighbors.</a:t>
            </a:r>
            <a:endParaRPr lang="en-US" sz="1400" dirty="0"/>
          </a:p>
        </p:txBody>
      </p:sp>
      <p:pic>
        <p:nvPicPr>
          <p:cNvPr id="7" name="Image 2" descr="preencoded.png"/>
          <p:cNvPicPr>
            <a:picLocks noChangeAspect="1"/>
          </p:cNvPicPr>
          <p:nvPr/>
        </p:nvPicPr>
        <p:blipFill>
          <a:blip r:embed="rId5"/>
          <a:stretch>
            <a:fillRect/>
          </a:stretch>
        </p:blipFill>
        <p:spPr>
          <a:xfrm>
            <a:off x="6280190" y="2763083"/>
            <a:ext cx="907256" cy="1088708"/>
          </a:xfrm>
          <a:prstGeom prst="rect">
            <a:avLst/>
          </a:prstGeom>
        </p:spPr>
      </p:pic>
      <p:sp>
        <p:nvSpPr>
          <p:cNvPr id="8" name="Text 3"/>
          <p:cNvSpPr/>
          <p:nvPr/>
        </p:nvSpPr>
        <p:spPr>
          <a:xfrm>
            <a:off x="7459623" y="2944535"/>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Push Operation</a:t>
            </a:r>
            <a:endParaRPr lang="en-US" sz="1750" dirty="0"/>
          </a:p>
        </p:txBody>
      </p:sp>
      <p:sp>
        <p:nvSpPr>
          <p:cNvPr id="9" name="Text 4"/>
          <p:cNvSpPr/>
          <p:nvPr/>
        </p:nvSpPr>
        <p:spPr>
          <a:xfrm>
            <a:off x="7459623" y="3336846"/>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Move excess flow from a node to a neighbor with lower height if capacity allows.</a:t>
            </a:r>
            <a:endParaRPr lang="en-US" sz="1400" dirty="0"/>
          </a:p>
        </p:txBody>
      </p:sp>
      <p:pic>
        <p:nvPicPr>
          <p:cNvPr id="10" name="Image 3" descr="preencoded.png"/>
          <p:cNvPicPr>
            <a:picLocks noChangeAspect="1"/>
          </p:cNvPicPr>
          <p:nvPr/>
        </p:nvPicPr>
        <p:blipFill>
          <a:blip r:embed="rId6"/>
          <a:stretch>
            <a:fillRect/>
          </a:stretch>
        </p:blipFill>
        <p:spPr>
          <a:xfrm>
            <a:off x="6280190" y="3851791"/>
            <a:ext cx="907256" cy="1088708"/>
          </a:xfrm>
          <a:prstGeom prst="rect">
            <a:avLst/>
          </a:prstGeom>
        </p:spPr>
      </p:pic>
      <p:sp>
        <p:nvSpPr>
          <p:cNvPr id="11" name="Text 5"/>
          <p:cNvSpPr/>
          <p:nvPr/>
        </p:nvSpPr>
        <p:spPr>
          <a:xfrm>
            <a:off x="7459623" y="4033242"/>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Relabel Operation</a:t>
            </a:r>
            <a:endParaRPr lang="en-US" sz="1750" dirty="0"/>
          </a:p>
        </p:txBody>
      </p:sp>
      <p:sp>
        <p:nvSpPr>
          <p:cNvPr id="12" name="Text 6"/>
          <p:cNvSpPr/>
          <p:nvPr/>
        </p:nvSpPr>
        <p:spPr>
          <a:xfrm>
            <a:off x="7459623" y="4425553"/>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Increase a node's height if it has excess flow but cannot push to any neighbor.</a:t>
            </a:r>
            <a:endParaRPr lang="en-US" sz="1400" dirty="0"/>
          </a:p>
        </p:txBody>
      </p:sp>
      <p:pic>
        <p:nvPicPr>
          <p:cNvPr id="13" name="Image 4" descr="preencoded.png"/>
          <p:cNvPicPr>
            <a:picLocks noChangeAspect="1"/>
          </p:cNvPicPr>
          <p:nvPr/>
        </p:nvPicPr>
        <p:blipFill>
          <a:blip r:embed="rId7"/>
          <a:stretch>
            <a:fillRect/>
          </a:stretch>
        </p:blipFill>
        <p:spPr>
          <a:xfrm>
            <a:off x="6280190" y="4940498"/>
            <a:ext cx="907256" cy="1088708"/>
          </a:xfrm>
          <a:prstGeom prst="rect">
            <a:avLst/>
          </a:prstGeom>
        </p:spPr>
      </p:pic>
      <p:sp>
        <p:nvSpPr>
          <p:cNvPr id="14" name="Text 7"/>
          <p:cNvSpPr/>
          <p:nvPr/>
        </p:nvSpPr>
        <p:spPr>
          <a:xfrm>
            <a:off x="7459623" y="5121950"/>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Repeat</a:t>
            </a:r>
            <a:endParaRPr lang="en-US" sz="1750" dirty="0"/>
          </a:p>
        </p:txBody>
      </p:sp>
      <p:sp>
        <p:nvSpPr>
          <p:cNvPr id="15" name="Text 8"/>
          <p:cNvSpPr/>
          <p:nvPr/>
        </p:nvSpPr>
        <p:spPr>
          <a:xfrm>
            <a:off x="7459623" y="5514261"/>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Continue pushing and relabeling until no more flow can be pushed.</a:t>
            </a:r>
            <a:endParaRPr lang="en-US" sz="1400" dirty="0"/>
          </a:p>
        </p:txBody>
      </p:sp>
      <p:sp>
        <p:nvSpPr>
          <p:cNvPr id="16" name="Text 9"/>
          <p:cNvSpPr/>
          <p:nvPr/>
        </p:nvSpPr>
        <p:spPr>
          <a:xfrm>
            <a:off x="6280190" y="6233279"/>
            <a:ext cx="7556421" cy="1161098"/>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The Push-Relabel algorithm is used to determine the maximum flow of passengers through the flight network. Nodes represent flights, and edges represent passenger flow paths. The algorithm iteratively pushes flow and adjusts node heights to efficiently find the optimal passenger allocation, adapting as flights are cancelled or capacity changes.</a:t>
            </a:r>
            <a:endParaRPr lang="en-US" sz="1400" dirty="0"/>
          </a:p>
        </p:txBody>
      </p:sp>
      <p:sp>
        <p:nvSpPr>
          <p:cNvPr id="17" name="Rectangle 16">
            <a:extLst>
              <a:ext uri="{FF2B5EF4-FFF2-40B4-BE49-F238E27FC236}">
                <a16:creationId xmlns:a16="http://schemas.microsoft.com/office/drawing/2014/main" id="{60058A3E-326A-3FFA-FD1D-EDE8C71D2EDB}"/>
              </a:ext>
            </a:extLst>
          </p:cNvPr>
          <p:cNvSpPr/>
          <p:nvPr/>
        </p:nvSpPr>
        <p:spPr>
          <a:xfrm>
            <a:off x="12737306" y="7686675"/>
            <a:ext cx="1814513" cy="48577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4851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Graph Construction</a:t>
            </a:r>
            <a:endParaRPr lang="en-US" sz="4450" dirty="0"/>
          </a:p>
        </p:txBody>
      </p:sp>
      <p:sp>
        <p:nvSpPr>
          <p:cNvPr id="3" name="Text 1"/>
          <p:cNvSpPr/>
          <p:nvPr/>
        </p:nvSpPr>
        <p:spPr>
          <a:xfrm>
            <a:off x="793790" y="27242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Nodes</a:t>
            </a:r>
            <a:endParaRPr lang="en-US" sz="2200" dirty="0"/>
          </a:p>
        </p:txBody>
      </p:sp>
      <p:sp>
        <p:nvSpPr>
          <p:cNvPr id="4" name="Text 2"/>
          <p:cNvSpPr/>
          <p:nvPr/>
        </p:nvSpPr>
        <p:spPr>
          <a:xfrm>
            <a:off x="793790" y="33054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Source (All passengers)</a:t>
            </a:r>
            <a:endParaRPr lang="en-US" sz="1750" dirty="0"/>
          </a:p>
        </p:txBody>
      </p:sp>
      <p:sp>
        <p:nvSpPr>
          <p:cNvPr id="5" name="Text 3"/>
          <p:cNvSpPr/>
          <p:nvPr/>
        </p:nvSpPr>
        <p:spPr>
          <a:xfrm>
            <a:off x="793790" y="37476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Flights</a:t>
            </a:r>
            <a:endParaRPr lang="en-US" sz="1750" dirty="0"/>
          </a:p>
        </p:txBody>
      </p:sp>
      <p:sp>
        <p:nvSpPr>
          <p:cNvPr id="6" name="Text 4"/>
          <p:cNvSpPr/>
          <p:nvPr/>
        </p:nvSpPr>
        <p:spPr>
          <a:xfrm>
            <a:off x="793790" y="41898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Capacity Nodes</a:t>
            </a:r>
            <a:endParaRPr lang="en-US" sz="1750" dirty="0"/>
          </a:p>
        </p:txBody>
      </p:sp>
      <p:sp>
        <p:nvSpPr>
          <p:cNvPr id="7" name="Text 5"/>
          <p:cNvSpPr/>
          <p:nvPr/>
        </p:nvSpPr>
        <p:spPr>
          <a:xfrm>
            <a:off x="793790" y="463200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Sink (Completed trips)</a:t>
            </a:r>
            <a:endParaRPr lang="en-US" sz="1750" dirty="0"/>
          </a:p>
        </p:txBody>
      </p:sp>
      <p:sp>
        <p:nvSpPr>
          <p:cNvPr id="8" name="Text 6"/>
          <p:cNvSpPr/>
          <p:nvPr/>
        </p:nvSpPr>
        <p:spPr>
          <a:xfrm>
            <a:off x="7599521" y="27242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Edges</a:t>
            </a:r>
            <a:endParaRPr lang="en-US" sz="2200" dirty="0"/>
          </a:p>
        </p:txBody>
      </p:sp>
      <p:sp>
        <p:nvSpPr>
          <p:cNvPr id="9" name="Text 7"/>
          <p:cNvSpPr/>
          <p:nvPr/>
        </p:nvSpPr>
        <p:spPr>
          <a:xfrm>
            <a:off x="7599521" y="33054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Source to Flights (passenger limits)</a:t>
            </a:r>
            <a:endParaRPr lang="en-US" sz="1750" dirty="0"/>
          </a:p>
        </p:txBody>
      </p:sp>
      <p:sp>
        <p:nvSpPr>
          <p:cNvPr id="10" name="Text 8"/>
          <p:cNvSpPr/>
          <p:nvPr/>
        </p:nvSpPr>
        <p:spPr>
          <a:xfrm>
            <a:off x="7599521" y="37476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Flights to Capacity Nodes (seat availability)</a:t>
            </a:r>
            <a:endParaRPr lang="en-US" sz="1750" dirty="0"/>
          </a:p>
        </p:txBody>
      </p:sp>
      <p:sp>
        <p:nvSpPr>
          <p:cNvPr id="11" name="Text 9"/>
          <p:cNvSpPr/>
          <p:nvPr/>
        </p:nvSpPr>
        <p:spPr>
          <a:xfrm>
            <a:off x="7599521" y="41898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Capacity Nodes to Sink</a:t>
            </a:r>
            <a:endParaRPr lang="en-US" sz="1750" dirty="0"/>
          </a:p>
        </p:txBody>
      </p:sp>
      <p:sp>
        <p:nvSpPr>
          <p:cNvPr id="12" name="Text 10"/>
          <p:cNvSpPr/>
          <p:nvPr/>
        </p:nvSpPr>
        <p:spPr>
          <a:xfrm>
            <a:off x="793790" y="5329357"/>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The graph represents the flight network. Each flight is a node, and the edges represent the capacity of passengers that can be allocated. The source node represents all passengers, and the sink node represents passengers who have completed their trips. The edges from flights to capacity nodes enforce seating limits. Connecting flights are additional nodes linked to the primary flight paths.</a:t>
            </a:r>
            <a:endParaRPr lang="en-US" sz="1750" dirty="0"/>
          </a:p>
        </p:txBody>
      </p:sp>
      <p:sp>
        <p:nvSpPr>
          <p:cNvPr id="13" name="Rectangle 12">
            <a:extLst>
              <a:ext uri="{FF2B5EF4-FFF2-40B4-BE49-F238E27FC236}">
                <a16:creationId xmlns:a16="http://schemas.microsoft.com/office/drawing/2014/main" id="{B1EF7E90-9F13-B5AC-0079-39E3E36A7BBA}"/>
              </a:ext>
            </a:extLst>
          </p:cNvPr>
          <p:cNvSpPr/>
          <p:nvPr/>
        </p:nvSpPr>
        <p:spPr>
          <a:xfrm>
            <a:off x="12737306" y="7686675"/>
            <a:ext cx="1814513" cy="48577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3668"/>
          </a:xfrm>
          <a:prstGeom prst="rect">
            <a:avLst/>
          </a:prstGeom>
        </p:spPr>
      </p:pic>
      <p:sp>
        <p:nvSpPr>
          <p:cNvPr id="3" name="Text 0"/>
          <p:cNvSpPr/>
          <p:nvPr/>
        </p:nvSpPr>
        <p:spPr>
          <a:xfrm>
            <a:off x="787956" y="3292793"/>
            <a:ext cx="11364397" cy="668298"/>
          </a:xfrm>
          <a:prstGeom prst="rect">
            <a:avLst/>
          </a:prstGeom>
          <a:noFill/>
          <a:ln/>
        </p:spPr>
        <p:txBody>
          <a:bodyPr wrap="none" lIns="0" tIns="0" rIns="0" bIns="0" rtlCol="0" anchor="t"/>
          <a:lstStyle/>
          <a:p>
            <a:pPr marL="0" indent="0" algn="l">
              <a:lnSpc>
                <a:spcPts val="5250"/>
              </a:lnSpc>
              <a:buNone/>
            </a:pPr>
            <a:r>
              <a:rPr lang="en-US" sz="4200" dirty="0">
                <a:solidFill>
                  <a:srgbClr val="F2F2F3"/>
                </a:solidFill>
                <a:latin typeface="Poppins Light" pitchFamily="34" charset="0"/>
                <a:ea typeface="Poppins Light" pitchFamily="34" charset="-122"/>
                <a:cs typeface="Poppins Light" pitchFamily="34" charset="-120"/>
              </a:rPr>
              <a:t>Passenger Allocation &amp; Flight Management</a:t>
            </a:r>
            <a:endParaRPr lang="en-US" sz="4200" dirty="0"/>
          </a:p>
        </p:txBody>
      </p:sp>
      <p:sp>
        <p:nvSpPr>
          <p:cNvPr id="4" name="Shape 1"/>
          <p:cNvSpPr/>
          <p:nvPr/>
        </p:nvSpPr>
        <p:spPr>
          <a:xfrm>
            <a:off x="787956" y="4522470"/>
            <a:ext cx="481251" cy="481251"/>
          </a:xfrm>
          <a:prstGeom prst="roundRect">
            <a:avLst>
              <a:gd name="adj" fmla="val 18668"/>
            </a:avLst>
          </a:prstGeom>
          <a:solidFill>
            <a:srgbClr val="3D3D42"/>
          </a:solidFill>
          <a:ln w="7620">
            <a:solidFill>
              <a:srgbClr val="56565B"/>
            </a:solidFill>
            <a:prstDash val="solid"/>
          </a:ln>
        </p:spPr>
        <p:txBody>
          <a:bodyPr/>
          <a:lstStyle/>
          <a:p>
            <a:endParaRPr lang="en-IN"/>
          </a:p>
        </p:txBody>
      </p:sp>
      <p:pic>
        <p:nvPicPr>
          <p:cNvPr id="5" name="Image 1" descr="preencoded.png"/>
          <p:cNvPicPr>
            <a:picLocks noChangeAspect="1"/>
          </p:cNvPicPr>
          <p:nvPr/>
        </p:nvPicPr>
        <p:blipFill>
          <a:blip r:embed="rId4"/>
          <a:stretch>
            <a:fillRect/>
          </a:stretch>
        </p:blipFill>
        <p:spPr>
          <a:xfrm>
            <a:off x="868204" y="4562594"/>
            <a:ext cx="320754" cy="401003"/>
          </a:xfrm>
          <a:prstGeom prst="rect">
            <a:avLst/>
          </a:prstGeom>
        </p:spPr>
      </p:pic>
      <p:sp>
        <p:nvSpPr>
          <p:cNvPr id="6" name="Text 2"/>
          <p:cNvSpPr/>
          <p:nvPr/>
        </p:nvSpPr>
        <p:spPr>
          <a:xfrm>
            <a:off x="1483043" y="4522470"/>
            <a:ext cx="3513892" cy="668417"/>
          </a:xfrm>
          <a:prstGeom prst="rect">
            <a:avLst/>
          </a:prstGeom>
          <a:noFill/>
          <a:ln/>
        </p:spPr>
        <p:txBody>
          <a:bodyPr wrap="square" lIns="0" tIns="0" rIns="0" bIns="0" rtlCol="0" anchor="t"/>
          <a:lstStyle/>
          <a:p>
            <a:pPr marL="0" indent="0" algn="l">
              <a:lnSpc>
                <a:spcPts val="2600"/>
              </a:lnSpc>
              <a:buNone/>
            </a:pPr>
            <a:r>
              <a:rPr lang="en-US" sz="2100" dirty="0">
                <a:solidFill>
                  <a:srgbClr val="E5E0DF"/>
                </a:solidFill>
                <a:latin typeface="Poppins Light" pitchFamily="34" charset="0"/>
                <a:ea typeface="Poppins Light" pitchFamily="34" charset="-122"/>
                <a:cs typeface="Poppins Light" pitchFamily="34" charset="-120"/>
              </a:rPr>
              <a:t>Dynamic Capacity Adjustments</a:t>
            </a:r>
            <a:endParaRPr lang="en-US" sz="2100" dirty="0"/>
          </a:p>
        </p:txBody>
      </p:sp>
      <p:sp>
        <p:nvSpPr>
          <p:cNvPr id="7" name="Text 3"/>
          <p:cNvSpPr/>
          <p:nvPr/>
        </p:nvSpPr>
        <p:spPr>
          <a:xfrm>
            <a:off x="1483043" y="5319117"/>
            <a:ext cx="3513892" cy="684609"/>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Handle changes in seat availability due to maintenance or other factors.</a:t>
            </a:r>
            <a:endParaRPr lang="en-US" sz="1650" dirty="0"/>
          </a:p>
        </p:txBody>
      </p:sp>
      <p:sp>
        <p:nvSpPr>
          <p:cNvPr id="8" name="Shape 4"/>
          <p:cNvSpPr/>
          <p:nvPr/>
        </p:nvSpPr>
        <p:spPr>
          <a:xfrm>
            <a:off x="5210770" y="4522470"/>
            <a:ext cx="481251" cy="481251"/>
          </a:xfrm>
          <a:prstGeom prst="roundRect">
            <a:avLst>
              <a:gd name="adj" fmla="val 18668"/>
            </a:avLst>
          </a:prstGeom>
          <a:solidFill>
            <a:srgbClr val="3D3D42"/>
          </a:solidFill>
          <a:ln w="7620">
            <a:solidFill>
              <a:srgbClr val="56565B"/>
            </a:solidFill>
            <a:prstDash val="solid"/>
          </a:ln>
        </p:spPr>
        <p:txBody>
          <a:bodyPr/>
          <a:lstStyle/>
          <a:p>
            <a:endParaRPr lang="en-IN"/>
          </a:p>
        </p:txBody>
      </p:sp>
      <p:pic>
        <p:nvPicPr>
          <p:cNvPr id="9" name="Image 2" descr="preencoded.png"/>
          <p:cNvPicPr>
            <a:picLocks noChangeAspect="1"/>
          </p:cNvPicPr>
          <p:nvPr/>
        </p:nvPicPr>
        <p:blipFill>
          <a:blip r:embed="rId5"/>
          <a:stretch>
            <a:fillRect/>
          </a:stretch>
        </p:blipFill>
        <p:spPr>
          <a:xfrm>
            <a:off x="5291018" y="4562594"/>
            <a:ext cx="320754" cy="401003"/>
          </a:xfrm>
          <a:prstGeom prst="rect">
            <a:avLst/>
          </a:prstGeom>
        </p:spPr>
      </p:pic>
      <p:sp>
        <p:nvSpPr>
          <p:cNvPr id="10" name="Text 5"/>
          <p:cNvSpPr/>
          <p:nvPr/>
        </p:nvSpPr>
        <p:spPr>
          <a:xfrm>
            <a:off x="5905857" y="4522470"/>
            <a:ext cx="3513892" cy="668417"/>
          </a:xfrm>
          <a:prstGeom prst="rect">
            <a:avLst/>
          </a:prstGeom>
          <a:noFill/>
          <a:ln/>
        </p:spPr>
        <p:txBody>
          <a:bodyPr wrap="square" lIns="0" tIns="0" rIns="0" bIns="0" rtlCol="0" anchor="t"/>
          <a:lstStyle/>
          <a:p>
            <a:pPr marL="0" indent="0" algn="l">
              <a:lnSpc>
                <a:spcPts val="2600"/>
              </a:lnSpc>
              <a:buNone/>
            </a:pPr>
            <a:r>
              <a:rPr lang="en-US" sz="2100" dirty="0">
                <a:solidFill>
                  <a:srgbClr val="E5E0DF"/>
                </a:solidFill>
                <a:latin typeface="Poppins Light" pitchFamily="34" charset="0"/>
                <a:ea typeface="Poppins Light" pitchFamily="34" charset="-122"/>
                <a:cs typeface="Poppins Light" pitchFamily="34" charset="-120"/>
              </a:rPr>
              <a:t>Flight Cancellation Handling</a:t>
            </a:r>
            <a:endParaRPr lang="en-US" sz="2100" dirty="0"/>
          </a:p>
        </p:txBody>
      </p:sp>
      <p:sp>
        <p:nvSpPr>
          <p:cNvPr id="11" name="Text 6"/>
          <p:cNvSpPr/>
          <p:nvPr/>
        </p:nvSpPr>
        <p:spPr>
          <a:xfrm>
            <a:off x="5905857" y="5319117"/>
            <a:ext cx="3513892" cy="1026914"/>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Reallocate passengers from canceled flights to available alternatives.</a:t>
            </a:r>
            <a:endParaRPr lang="en-US" sz="1650" dirty="0"/>
          </a:p>
        </p:txBody>
      </p:sp>
      <p:sp>
        <p:nvSpPr>
          <p:cNvPr id="12" name="Shape 7"/>
          <p:cNvSpPr/>
          <p:nvPr/>
        </p:nvSpPr>
        <p:spPr>
          <a:xfrm>
            <a:off x="9633585" y="4522470"/>
            <a:ext cx="481251" cy="481251"/>
          </a:xfrm>
          <a:prstGeom prst="roundRect">
            <a:avLst>
              <a:gd name="adj" fmla="val 18668"/>
            </a:avLst>
          </a:prstGeom>
          <a:solidFill>
            <a:srgbClr val="3D3D42"/>
          </a:solidFill>
          <a:ln w="7620">
            <a:solidFill>
              <a:srgbClr val="56565B"/>
            </a:solidFill>
            <a:prstDash val="solid"/>
          </a:ln>
        </p:spPr>
        <p:txBody>
          <a:bodyPr/>
          <a:lstStyle/>
          <a:p>
            <a:endParaRPr lang="en-IN"/>
          </a:p>
        </p:txBody>
      </p:sp>
      <p:pic>
        <p:nvPicPr>
          <p:cNvPr id="13" name="Image 3" descr="preencoded.png"/>
          <p:cNvPicPr>
            <a:picLocks noChangeAspect="1"/>
          </p:cNvPicPr>
          <p:nvPr/>
        </p:nvPicPr>
        <p:blipFill>
          <a:blip r:embed="rId6"/>
          <a:stretch>
            <a:fillRect/>
          </a:stretch>
        </p:blipFill>
        <p:spPr>
          <a:xfrm>
            <a:off x="9713833" y="4562594"/>
            <a:ext cx="320754" cy="401003"/>
          </a:xfrm>
          <a:prstGeom prst="rect">
            <a:avLst/>
          </a:prstGeom>
        </p:spPr>
      </p:pic>
      <p:sp>
        <p:nvSpPr>
          <p:cNvPr id="14" name="Text 8"/>
          <p:cNvSpPr/>
          <p:nvPr/>
        </p:nvSpPr>
        <p:spPr>
          <a:xfrm>
            <a:off x="10328672" y="4522470"/>
            <a:ext cx="2673668" cy="334208"/>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Poppins Light" pitchFamily="34" charset="0"/>
                <a:ea typeface="Poppins Light" pitchFamily="34" charset="-122"/>
                <a:cs typeface="Poppins Light" pitchFamily="34" charset="-120"/>
              </a:rPr>
              <a:t>Waiting Lists</a:t>
            </a:r>
            <a:endParaRPr lang="en-US" sz="2100" dirty="0"/>
          </a:p>
        </p:txBody>
      </p:sp>
      <p:sp>
        <p:nvSpPr>
          <p:cNvPr id="15" name="Text 9"/>
          <p:cNvSpPr/>
          <p:nvPr/>
        </p:nvSpPr>
        <p:spPr>
          <a:xfrm>
            <a:off x="10328672" y="4984909"/>
            <a:ext cx="3513892" cy="684609"/>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Manage waiting lists for fully booked flights, prioritizing re-allocation.</a:t>
            </a:r>
            <a:endParaRPr lang="en-US" sz="1650" dirty="0"/>
          </a:p>
        </p:txBody>
      </p:sp>
      <p:sp>
        <p:nvSpPr>
          <p:cNvPr id="16" name="Text 10"/>
          <p:cNvSpPr/>
          <p:nvPr/>
        </p:nvSpPr>
        <p:spPr>
          <a:xfrm>
            <a:off x="787956" y="6593801"/>
            <a:ext cx="13054489" cy="1026914"/>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The system allows for real-time adjustments to flight capacity and automatic reallocation of passengers in the event of cancellations. Waiting lists prioritize passengers for reallocation, and refund mechanisms ensure fair treatment. These features enhance the robustness and adaptability of the system to handle unpredictable events.</a:t>
            </a:r>
            <a:endParaRPr lang="en-US" sz="1650" dirty="0"/>
          </a:p>
        </p:txBody>
      </p:sp>
      <p:sp>
        <p:nvSpPr>
          <p:cNvPr id="17" name="Rectangle 16">
            <a:extLst>
              <a:ext uri="{FF2B5EF4-FFF2-40B4-BE49-F238E27FC236}">
                <a16:creationId xmlns:a16="http://schemas.microsoft.com/office/drawing/2014/main" id="{965CD43B-CBD1-7464-3738-31C641083169}"/>
              </a:ext>
            </a:extLst>
          </p:cNvPr>
          <p:cNvSpPr/>
          <p:nvPr/>
        </p:nvSpPr>
        <p:spPr>
          <a:xfrm>
            <a:off x="12737306" y="7686675"/>
            <a:ext cx="1814513" cy="48577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8260"/>
          </a:xfrm>
          <a:prstGeom prst="rect">
            <a:avLst/>
          </a:prstGeom>
        </p:spPr>
      </p:pic>
      <p:sp>
        <p:nvSpPr>
          <p:cNvPr id="3" name="Text 0"/>
          <p:cNvSpPr/>
          <p:nvPr/>
        </p:nvSpPr>
        <p:spPr>
          <a:xfrm>
            <a:off x="793790" y="2976324"/>
            <a:ext cx="5741551" cy="566976"/>
          </a:xfrm>
          <a:prstGeom prst="rect">
            <a:avLst/>
          </a:prstGeom>
          <a:noFill/>
          <a:ln/>
        </p:spPr>
        <p:txBody>
          <a:bodyPr wrap="none" lIns="0" tIns="0" rIns="0" bIns="0" rtlCol="0" anchor="t"/>
          <a:lstStyle/>
          <a:p>
            <a:pPr marL="0" indent="0" algn="l">
              <a:lnSpc>
                <a:spcPts val="4450"/>
              </a:lnSpc>
              <a:buNone/>
            </a:pPr>
            <a:r>
              <a:rPr lang="en-US" sz="3550" dirty="0">
                <a:solidFill>
                  <a:srgbClr val="F2F2F3"/>
                </a:solidFill>
                <a:latin typeface="Poppins Light" pitchFamily="34" charset="0"/>
                <a:ea typeface="Poppins Light" pitchFamily="34" charset="-122"/>
                <a:cs typeface="Poppins Light" pitchFamily="34" charset="-120"/>
              </a:rPr>
              <a:t>Analysis: Time Complexity</a:t>
            </a:r>
            <a:endParaRPr lang="en-US" sz="3550" dirty="0"/>
          </a:p>
        </p:txBody>
      </p:sp>
      <p:sp>
        <p:nvSpPr>
          <p:cNvPr id="4" name="Shape 1"/>
          <p:cNvSpPr/>
          <p:nvPr/>
        </p:nvSpPr>
        <p:spPr>
          <a:xfrm>
            <a:off x="793790" y="3815477"/>
            <a:ext cx="13042821" cy="2631043"/>
          </a:xfrm>
          <a:prstGeom prst="roundRect">
            <a:avLst>
              <a:gd name="adj" fmla="val 2897"/>
            </a:avLst>
          </a:prstGeom>
          <a:noFill/>
          <a:ln w="7620">
            <a:solidFill>
              <a:srgbClr val="FFFFFF">
                <a:alpha val="24000"/>
              </a:srgbClr>
            </a:solidFill>
            <a:prstDash val="solid"/>
          </a:ln>
        </p:spPr>
        <p:txBody>
          <a:bodyPr/>
          <a:lstStyle/>
          <a:p>
            <a:endParaRPr lang="en-IN"/>
          </a:p>
        </p:txBody>
      </p:sp>
      <p:sp>
        <p:nvSpPr>
          <p:cNvPr id="5" name="Shape 2"/>
          <p:cNvSpPr/>
          <p:nvPr/>
        </p:nvSpPr>
        <p:spPr>
          <a:xfrm>
            <a:off x="801410" y="3823097"/>
            <a:ext cx="13027581" cy="523161"/>
          </a:xfrm>
          <a:prstGeom prst="rect">
            <a:avLst/>
          </a:prstGeom>
          <a:solidFill>
            <a:srgbClr val="FFFFFF">
              <a:alpha val="4000"/>
            </a:srgbClr>
          </a:solidFill>
          <a:ln/>
        </p:spPr>
        <p:txBody>
          <a:bodyPr/>
          <a:lstStyle/>
          <a:p>
            <a:endParaRPr lang="en-IN"/>
          </a:p>
        </p:txBody>
      </p:sp>
      <p:sp>
        <p:nvSpPr>
          <p:cNvPr id="6" name="Text 3"/>
          <p:cNvSpPr/>
          <p:nvPr/>
        </p:nvSpPr>
        <p:spPr>
          <a:xfrm>
            <a:off x="982861" y="3939540"/>
            <a:ext cx="614707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Operation</a:t>
            </a:r>
            <a:endParaRPr lang="en-US" sz="1400" dirty="0"/>
          </a:p>
        </p:txBody>
      </p:sp>
      <p:sp>
        <p:nvSpPr>
          <p:cNvPr id="7" name="Text 4"/>
          <p:cNvSpPr/>
          <p:nvPr/>
        </p:nvSpPr>
        <p:spPr>
          <a:xfrm>
            <a:off x="7500461" y="3939540"/>
            <a:ext cx="614707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Complexity</a:t>
            </a:r>
            <a:endParaRPr lang="en-US" sz="1400" dirty="0"/>
          </a:p>
        </p:txBody>
      </p:sp>
      <p:sp>
        <p:nvSpPr>
          <p:cNvPr id="8" name="Shape 5"/>
          <p:cNvSpPr/>
          <p:nvPr/>
        </p:nvSpPr>
        <p:spPr>
          <a:xfrm>
            <a:off x="801410" y="4346258"/>
            <a:ext cx="13027581" cy="523161"/>
          </a:xfrm>
          <a:prstGeom prst="rect">
            <a:avLst/>
          </a:prstGeom>
          <a:solidFill>
            <a:srgbClr val="000000">
              <a:alpha val="4000"/>
            </a:srgbClr>
          </a:solidFill>
          <a:ln/>
        </p:spPr>
        <p:txBody>
          <a:bodyPr/>
          <a:lstStyle/>
          <a:p>
            <a:endParaRPr lang="en-IN"/>
          </a:p>
        </p:txBody>
      </p:sp>
      <p:sp>
        <p:nvSpPr>
          <p:cNvPr id="9" name="Text 6"/>
          <p:cNvSpPr/>
          <p:nvPr/>
        </p:nvSpPr>
        <p:spPr>
          <a:xfrm>
            <a:off x="982861" y="4462701"/>
            <a:ext cx="614707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Push</a:t>
            </a:r>
            <a:endParaRPr lang="en-US" sz="1400" dirty="0"/>
          </a:p>
        </p:txBody>
      </p:sp>
      <p:sp>
        <p:nvSpPr>
          <p:cNvPr id="10" name="Text 7"/>
          <p:cNvSpPr/>
          <p:nvPr/>
        </p:nvSpPr>
        <p:spPr>
          <a:xfrm>
            <a:off x="7500461" y="4462701"/>
            <a:ext cx="614707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O(1)</a:t>
            </a:r>
            <a:endParaRPr lang="en-US" sz="1400" dirty="0"/>
          </a:p>
        </p:txBody>
      </p:sp>
      <p:sp>
        <p:nvSpPr>
          <p:cNvPr id="11" name="Shape 8"/>
          <p:cNvSpPr/>
          <p:nvPr/>
        </p:nvSpPr>
        <p:spPr>
          <a:xfrm>
            <a:off x="801410" y="4869418"/>
            <a:ext cx="13027581" cy="523161"/>
          </a:xfrm>
          <a:prstGeom prst="rect">
            <a:avLst/>
          </a:prstGeom>
          <a:solidFill>
            <a:srgbClr val="FFFFFF">
              <a:alpha val="4000"/>
            </a:srgbClr>
          </a:solidFill>
          <a:ln/>
        </p:spPr>
        <p:txBody>
          <a:bodyPr/>
          <a:lstStyle/>
          <a:p>
            <a:endParaRPr lang="en-IN"/>
          </a:p>
        </p:txBody>
      </p:sp>
      <p:sp>
        <p:nvSpPr>
          <p:cNvPr id="12" name="Text 9"/>
          <p:cNvSpPr/>
          <p:nvPr/>
        </p:nvSpPr>
        <p:spPr>
          <a:xfrm>
            <a:off x="982861" y="4985861"/>
            <a:ext cx="614707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Relabel</a:t>
            </a:r>
            <a:endParaRPr lang="en-US" sz="1400" dirty="0"/>
          </a:p>
        </p:txBody>
      </p:sp>
      <p:sp>
        <p:nvSpPr>
          <p:cNvPr id="13" name="Text 10"/>
          <p:cNvSpPr/>
          <p:nvPr/>
        </p:nvSpPr>
        <p:spPr>
          <a:xfrm>
            <a:off x="7500461" y="4985861"/>
            <a:ext cx="614707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O(V)</a:t>
            </a:r>
            <a:endParaRPr lang="en-US" sz="1400" dirty="0"/>
          </a:p>
        </p:txBody>
      </p:sp>
      <p:sp>
        <p:nvSpPr>
          <p:cNvPr id="14" name="Shape 11"/>
          <p:cNvSpPr/>
          <p:nvPr/>
        </p:nvSpPr>
        <p:spPr>
          <a:xfrm>
            <a:off x="801410" y="5392579"/>
            <a:ext cx="13027581" cy="523161"/>
          </a:xfrm>
          <a:prstGeom prst="rect">
            <a:avLst/>
          </a:prstGeom>
          <a:solidFill>
            <a:srgbClr val="000000">
              <a:alpha val="4000"/>
            </a:srgbClr>
          </a:solidFill>
          <a:ln/>
        </p:spPr>
        <p:txBody>
          <a:bodyPr/>
          <a:lstStyle/>
          <a:p>
            <a:endParaRPr lang="en-IN"/>
          </a:p>
        </p:txBody>
      </p:sp>
      <p:sp>
        <p:nvSpPr>
          <p:cNvPr id="15" name="Text 12"/>
          <p:cNvSpPr/>
          <p:nvPr/>
        </p:nvSpPr>
        <p:spPr>
          <a:xfrm>
            <a:off x="982861" y="5509022"/>
            <a:ext cx="614707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Overall Push-Relabel</a:t>
            </a:r>
            <a:endParaRPr lang="en-US" sz="1400" dirty="0"/>
          </a:p>
        </p:txBody>
      </p:sp>
      <p:sp>
        <p:nvSpPr>
          <p:cNvPr id="16" name="Text 13"/>
          <p:cNvSpPr/>
          <p:nvPr/>
        </p:nvSpPr>
        <p:spPr>
          <a:xfrm>
            <a:off x="7500461" y="5509022"/>
            <a:ext cx="614707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O(V^2 * E)</a:t>
            </a:r>
            <a:endParaRPr lang="en-US" sz="1400" dirty="0"/>
          </a:p>
        </p:txBody>
      </p:sp>
      <p:sp>
        <p:nvSpPr>
          <p:cNvPr id="17" name="Shape 14"/>
          <p:cNvSpPr/>
          <p:nvPr/>
        </p:nvSpPr>
        <p:spPr>
          <a:xfrm>
            <a:off x="801410" y="5915739"/>
            <a:ext cx="13027581" cy="523161"/>
          </a:xfrm>
          <a:prstGeom prst="rect">
            <a:avLst/>
          </a:prstGeom>
          <a:solidFill>
            <a:srgbClr val="FFFFFF">
              <a:alpha val="4000"/>
            </a:srgbClr>
          </a:solidFill>
          <a:ln/>
        </p:spPr>
        <p:txBody>
          <a:bodyPr/>
          <a:lstStyle/>
          <a:p>
            <a:endParaRPr lang="en-IN"/>
          </a:p>
        </p:txBody>
      </p:sp>
      <p:sp>
        <p:nvSpPr>
          <p:cNvPr id="18" name="Text 15"/>
          <p:cNvSpPr/>
          <p:nvPr/>
        </p:nvSpPr>
        <p:spPr>
          <a:xfrm>
            <a:off x="982861" y="6032183"/>
            <a:ext cx="614707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Passenger Reallocation</a:t>
            </a:r>
            <a:endParaRPr lang="en-US" sz="1400" dirty="0"/>
          </a:p>
        </p:txBody>
      </p:sp>
      <p:sp>
        <p:nvSpPr>
          <p:cNvPr id="19" name="Text 16"/>
          <p:cNvSpPr/>
          <p:nvPr/>
        </p:nvSpPr>
        <p:spPr>
          <a:xfrm>
            <a:off x="7500461" y="6032183"/>
            <a:ext cx="6147078"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O(N * log N)</a:t>
            </a:r>
            <a:endParaRPr lang="en-US" sz="1400" dirty="0"/>
          </a:p>
        </p:txBody>
      </p:sp>
      <p:sp>
        <p:nvSpPr>
          <p:cNvPr id="20" name="Text 17"/>
          <p:cNvSpPr/>
          <p:nvPr/>
        </p:nvSpPr>
        <p:spPr>
          <a:xfrm>
            <a:off x="793790" y="6650593"/>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The Push-Relabel algorithm has a time complexity of O(V^2 * E), where V is the number of vertices (flights) and E is the number of edges (connections). The passenger reallocation process involves sorting available flights, leading to a complexity of O(N * log N), where N is the number of available flights. Adjusting seats and canceling flights are O(1) operations, excluding the reallocate procedure.</a:t>
            </a:r>
            <a:endParaRPr lang="en-US" sz="1400" dirty="0"/>
          </a:p>
        </p:txBody>
      </p:sp>
      <p:sp>
        <p:nvSpPr>
          <p:cNvPr id="21" name="Rectangle 20">
            <a:extLst>
              <a:ext uri="{FF2B5EF4-FFF2-40B4-BE49-F238E27FC236}">
                <a16:creationId xmlns:a16="http://schemas.microsoft.com/office/drawing/2014/main" id="{56B5EBF6-2124-01C8-A7D5-F0080ECAFD79}"/>
              </a:ext>
            </a:extLst>
          </p:cNvPr>
          <p:cNvSpPr/>
          <p:nvPr/>
        </p:nvSpPr>
        <p:spPr>
          <a:xfrm>
            <a:off x="12737306" y="7686675"/>
            <a:ext cx="1814513" cy="48577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7241" y="618530"/>
            <a:ext cx="7346752" cy="456843"/>
          </a:xfrm>
          <a:prstGeom prst="rect">
            <a:avLst/>
          </a:prstGeom>
          <a:noFill/>
          <a:ln/>
        </p:spPr>
        <p:txBody>
          <a:bodyPr wrap="none" lIns="0" tIns="0" rIns="0" bIns="0" rtlCol="0" anchor="t"/>
          <a:lstStyle/>
          <a:p>
            <a:pPr marL="0" indent="0" algn="l">
              <a:lnSpc>
                <a:spcPts val="3550"/>
              </a:lnSpc>
              <a:buNone/>
            </a:pPr>
            <a:r>
              <a:rPr lang="en-US" sz="2850" dirty="0">
                <a:solidFill>
                  <a:srgbClr val="F2F2F3"/>
                </a:solidFill>
                <a:latin typeface="Poppins Light" pitchFamily="34" charset="0"/>
                <a:ea typeface="Poppins Light" pitchFamily="34" charset="-122"/>
                <a:cs typeface="Poppins Light" pitchFamily="34" charset="-120"/>
              </a:rPr>
              <a:t>Code Snippet: Max-Flow Implementation</a:t>
            </a:r>
            <a:endParaRPr lang="en-US" sz="2850" dirty="0"/>
          </a:p>
        </p:txBody>
      </p:sp>
      <p:sp>
        <p:nvSpPr>
          <p:cNvPr id="3" name="Shape 1"/>
          <p:cNvSpPr/>
          <p:nvPr/>
        </p:nvSpPr>
        <p:spPr>
          <a:xfrm>
            <a:off x="787241" y="1367790"/>
            <a:ext cx="13055918" cy="5597604"/>
          </a:xfrm>
          <a:prstGeom prst="roundRect">
            <a:avLst>
              <a:gd name="adj" fmla="val 1097"/>
            </a:avLst>
          </a:prstGeom>
          <a:solidFill>
            <a:srgbClr val="252528"/>
          </a:solidFill>
          <a:ln/>
        </p:spPr>
        <p:txBody>
          <a:bodyPr/>
          <a:lstStyle/>
          <a:p>
            <a:endParaRPr lang="en-IN"/>
          </a:p>
        </p:txBody>
      </p:sp>
      <p:sp>
        <p:nvSpPr>
          <p:cNvPr id="4" name="Shape 2"/>
          <p:cNvSpPr/>
          <p:nvPr/>
        </p:nvSpPr>
        <p:spPr>
          <a:xfrm>
            <a:off x="779978" y="1367790"/>
            <a:ext cx="13070443" cy="5597604"/>
          </a:xfrm>
          <a:prstGeom prst="roundRect">
            <a:avLst>
              <a:gd name="adj" fmla="val 392"/>
            </a:avLst>
          </a:prstGeom>
          <a:solidFill>
            <a:srgbClr val="252528"/>
          </a:solidFill>
          <a:ln/>
        </p:spPr>
        <p:txBody>
          <a:bodyPr/>
          <a:lstStyle/>
          <a:p>
            <a:endParaRPr lang="en-IN"/>
          </a:p>
        </p:txBody>
      </p:sp>
      <p:sp>
        <p:nvSpPr>
          <p:cNvPr id="5" name="Text 3"/>
          <p:cNvSpPr/>
          <p:nvPr/>
        </p:nvSpPr>
        <p:spPr>
          <a:xfrm>
            <a:off x="926187" y="1477447"/>
            <a:ext cx="12778026" cy="5378291"/>
          </a:xfrm>
          <a:prstGeom prst="rect">
            <a:avLst/>
          </a:prstGeom>
          <a:noFill/>
          <a:ln/>
        </p:spPr>
        <p:txBody>
          <a:bodyPr wrap="square" lIns="0" tIns="0" rIns="0" bIns="0" rtlCol="0" anchor="t"/>
          <a:lstStyle/>
          <a:p>
            <a:pPr marL="0" indent="0" algn="l">
              <a:lnSpc>
                <a:spcPts val="1800"/>
              </a:lnSpc>
              <a:buNone/>
            </a:pPr>
            <a:r>
              <a:rPr lang="en-US" sz="1150" dirty="0">
                <a:solidFill>
                  <a:srgbClr val="E5E0DF"/>
                </a:solidFill>
                <a:highlight>
                  <a:srgbClr val="252528"/>
                </a:highlight>
                <a:latin typeface="Consolas Light" pitchFamily="34" charset="0"/>
                <a:ea typeface="Consolas Light" pitchFamily="34" charset="-122"/>
                <a:cs typeface="Consolas Light" pitchFamily="34" charset="-120"/>
              </a:rPr>
              <a:t>
def max_flow(graph, source, sink):
    flow = 0
    while True:
        path = find_path(graph, source, sink)
        if not path:
            break
        # Calculate bottleneck capacity
        bottleneck = min(graph[u][v]['capacity'] for u,v in path)
        # Update residual capacities
        for u,v in path:
            graph[u][v]['capacity'] -= bottleneck
            graph[v][u]['capacity'] += bottleneck
        flow += bottleneck
    return flow
def find_path(graph, source, sink):
    # Implementation of BFS or DFS to find a path
    pass
</a:t>
            </a:r>
            <a:endParaRPr lang="en-US" sz="1150" dirty="0"/>
          </a:p>
        </p:txBody>
      </p:sp>
      <p:sp>
        <p:nvSpPr>
          <p:cNvPr id="6" name="Text 4"/>
          <p:cNvSpPr/>
          <p:nvPr/>
        </p:nvSpPr>
        <p:spPr>
          <a:xfrm>
            <a:off x="787241" y="7129820"/>
            <a:ext cx="13055918" cy="482918"/>
          </a:xfrm>
          <a:prstGeom prst="rect">
            <a:avLst/>
          </a:prstGeom>
          <a:noFill/>
          <a:ln/>
        </p:spPr>
        <p:txBody>
          <a:bodyPr wrap="square" lIns="0" tIns="0" rIns="0" bIns="0" rtlCol="0" anchor="t"/>
          <a:lstStyle/>
          <a:p>
            <a:pPr marL="0" indent="0" algn="l">
              <a:lnSpc>
                <a:spcPts val="1800"/>
              </a:lnSpc>
              <a:buNone/>
            </a:pPr>
            <a:r>
              <a:rPr lang="en-US" sz="1150" dirty="0">
                <a:solidFill>
                  <a:srgbClr val="E5E0DF"/>
                </a:solidFill>
                <a:latin typeface="Roboto Light" pitchFamily="34" charset="0"/>
                <a:ea typeface="Roboto Light" pitchFamily="34" charset="-122"/>
                <a:cs typeface="Roboto Light" pitchFamily="34" charset="-120"/>
              </a:rPr>
              <a:t>This Python code snippet illustrates a simplified version of the Max-Flow algorithm. The </a:t>
            </a:r>
            <a:r>
              <a:rPr lang="en-US" sz="1150" dirty="0">
                <a:solidFill>
                  <a:srgbClr val="E5E0DF"/>
                </a:solidFill>
                <a:highlight>
                  <a:srgbClr val="252528"/>
                </a:highlight>
                <a:latin typeface="Consolas" pitchFamily="34" charset="0"/>
                <a:ea typeface="Consolas" pitchFamily="34" charset="-122"/>
                <a:cs typeface="Consolas" pitchFamily="34" charset="-120"/>
              </a:rPr>
              <a:t>max_flow</a:t>
            </a:r>
            <a:r>
              <a:rPr lang="en-US" sz="1150" dirty="0">
                <a:solidFill>
                  <a:srgbClr val="E5E0DF"/>
                </a:solidFill>
                <a:latin typeface="Roboto Light" pitchFamily="34" charset="0"/>
                <a:ea typeface="Roboto Light" pitchFamily="34" charset="-122"/>
                <a:cs typeface="Roboto Light" pitchFamily="34" charset="-120"/>
              </a:rPr>
              <a:t> function calculates the maximum possible flow from a source to a sink in a given graph. It uses a helper function </a:t>
            </a:r>
            <a:r>
              <a:rPr lang="en-US" sz="1150" dirty="0">
                <a:solidFill>
                  <a:srgbClr val="E5E0DF"/>
                </a:solidFill>
                <a:highlight>
                  <a:srgbClr val="252528"/>
                </a:highlight>
                <a:latin typeface="Consolas" pitchFamily="34" charset="0"/>
                <a:ea typeface="Consolas" pitchFamily="34" charset="-122"/>
                <a:cs typeface="Consolas" pitchFamily="34" charset="-120"/>
              </a:rPr>
              <a:t>find_path</a:t>
            </a:r>
            <a:r>
              <a:rPr lang="en-US" sz="1150" dirty="0">
                <a:solidFill>
                  <a:srgbClr val="E5E0DF"/>
                </a:solidFill>
                <a:latin typeface="Roboto Light" pitchFamily="34" charset="0"/>
                <a:ea typeface="Roboto Light" pitchFamily="34" charset="-122"/>
                <a:cs typeface="Roboto Light" pitchFamily="34" charset="-120"/>
              </a:rPr>
              <a:t> to locate paths with available capacity, iteratively updating residual capacities until no more paths can be found.</a:t>
            </a:r>
            <a:endParaRPr lang="en-US" sz="1150" dirty="0"/>
          </a:p>
        </p:txBody>
      </p:sp>
      <p:sp>
        <p:nvSpPr>
          <p:cNvPr id="7" name="Rectangle 6">
            <a:extLst>
              <a:ext uri="{FF2B5EF4-FFF2-40B4-BE49-F238E27FC236}">
                <a16:creationId xmlns:a16="http://schemas.microsoft.com/office/drawing/2014/main" id="{885621E7-166B-8DA1-BBB8-5E67A33C9A3E}"/>
              </a:ext>
            </a:extLst>
          </p:cNvPr>
          <p:cNvSpPr/>
          <p:nvPr/>
        </p:nvSpPr>
        <p:spPr>
          <a:xfrm>
            <a:off x="12737306" y="7686675"/>
            <a:ext cx="1814513" cy="48577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7956" y="619125"/>
            <a:ext cx="9546908" cy="598051"/>
          </a:xfrm>
          <a:prstGeom prst="rect">
            <a:avLst/>
          </a:prstGeom>
          <a:noFill/>
          <a:ln/>
        </p:spPr>
        <p:txBody>
          <a:bodyPr wrap="none" lIns="0" tIns="0" rIns="0" bIns="0" rtlCol="0" anchor="t"/>
          <a:lstStyle/>
          <a:p>
            <a:pPr marL="0" indent="0" algn="l">
              <a:lnSpc>
                <a:spcPts val="4700"/>
              </a:lnSpc>
              <a:buNone/>
            </a:pPr>
            <a:r>
              <a:rPr lang="en-US" sz="3750" dirty="0">
                <a:solidFill>
                  <a:srgbClr val="F2F2F3"/>
                </a:solidFill>
                <a:latin typeface="Poppins Light" pitchFamily="34" charset="0"/>
                <a:ea typeface="Poppins Light" pitchFamily="34" charset="-122"/>
                <a:cs typeface="Poppins Light" pitchFamily="34" charset="-120"/>
              </a:rPr>
              <a:t>Code Snippet: Find Path Implementation</a:t>
            </a:r>
            <a:endParaRPr lang="en-US" sz="3750" dirty="0"/>
          </a:p>
        </p:txBody>
      </p:sp>
      <p:sp>
        <p:nvSpPr>
          <p:cNvPr id="3" name="Shape 1"/>
          <p:cNvSpPr/>
          <p:nvPr/>
        </p:nvSpPr>
        <p:spPr>
          <a:xfrm>
            <a:off x="787956" y="1599843"/>
            <a:ext cx="13054489" cy="4878586"/>
          </a:xfrm>
          <a:prstGeom prst="roundRect">
            <a:avLst>
              <a:gd name="adj" fmla="val 1648"/>
            </a:avLst>
          </a:prstGeom>
          <a:solidFill>
            <a:srgbClr val="252528"/>
          </a:solidFill>
          <a:ln/>
        </p:spPr>
        <p:txBody>
          <a:bodyPr/>
          <a:lstStyle/>
          <a:p>
            <a:endParaRPr lang="en-IN"/>
          </a:p>
        </p:txBody>
      </p:sp>
      <p:sp>
        <p:nvSpPr>
          <p:cNvPr id="4" name="Shape 2"/>
          <p:cNvSpPr/>
          <p:nvPr/>
        </p:nvSpPr>
        <p:spPr>
          <a:xfrm>
            <a:off x="778431" y="1599843"/>
            <a:ext cx="13073539" cy="4878586"/>
          </a:xfrm>
          <a:prstGeom prst="roundRect">
            <a:avLst>
              <a:gd name="adj" fmla="val 588"/>
            </a:avLst>
          </a:prstGeom>
          <a:solidFill>
            <a:srgbClr val="252528"/>
          </a:solidFill>
          <a:ln/>
        </p:spPr>
        <p:txBody>
          <a:bodyPr/>
          <a:lstStyle/>
          <a:p>
            <a:endParaRPr lang="en-IN"/>
          </a:p>
        </p:txBody>
      </p:sp>
      <p:sp>
        <p:nvSpPr>
          <p:cNvPr id="5" name="Text 3"/>
          <p:cNvSpPr/>
          <p:nvPr/>
        </p:nvSpPr>
        <p:spPr>
          <a:xfrm>
            <a:off x="969764" y="1743313"/>
            <a:ext cx="12690872" cy="4591645"/>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def find_path(graph, source, sink):</a:t>
            </a: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queue = [(source, [source])]</a:t>
            </a: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visited = set()</a:t>
            </a:r>
            <a:endParaRPr lang="en-US" sz="1500" dirty="0"/>
          </a:p>
          <a:p>
            <a:pPr marL="0" indent="0" algn="l">
              <a:lnSpc>
                <a:spcPts val="2400"/>
              </a:lnSpc>
              <a:buNone/>
            </a:pP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while queue:</a:t>
            </a: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(node, path) = queue.pop(0)</a:t>
            </a: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if node == sink:</a:t>
            </a: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return path</a:t>
            </a:r>
            <a:endParaRPr lang="en-US" sz="1500" dirty="0"/>
          </a:p>
          <a:p>
            <a:pPr marL="0" indent="0" algn="l">
              <a:lnSpc>
                <a:spcPts val="2400"/>
              </a:lnSpc>
              <a:buNone/>
            </a:pP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if node not in visited:</a:t>
            </a: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visited.add(node)</a:t>
            </a: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for neighbor in graph[node]:</a:t>
            </a: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if graph[node][neighbor]['capacity'] &gt; 0:</a:t>
            </a: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queue.append((neighbor, path + [neighbor]))</a:t>
            </a:r>
            <a:endParaRPr lang="en-US" sz="1500" dirty="0"/>
          </a:p>
          <a:p>
            <a:pPr marL="0" indent="0" algn="l">
              <a:lnSpc>
                <a:spcPts val="2400"/>
              </a:lnSpc>
              <a:buNone/>
            </a:pPr>
            <a:r>
              <a:rPr lang="en-US" sz="1500" dirty="0">
                <a:solidFill>
                  <a:srgbClr val="E5E0DF"/>
                </a:solidFill>
                <a:highlight>
                  <a:srgbClr val="252528"/>
                </a:highlight>
                <a:latin typeface="Consolas Light" pitchFamily="34" charset="0"/>
                <a:ea typeface="Consolas Light" pitchFamily="34" charset="-122"/>
                <a:cs typeface="Consolas Light" pitchFamily="34" charset="-120"/>
              </a:rPr>
              <a:t>    return None</a:t>
            </a:r>
            <a:endParaRPr lang="en-US" sz="1500" dirty="0"/>
          </a:p>
        </p:txBody>
      </p:sp>
      <p:sp>
        <p:nvSpPr>
          <p:cNvPr id="6" name="Text 4"/>
          <p:cNvSpPr/>
          <p:nvPr/>
        </p:nvSpPr>
        <p:spPr>
          <a:xfrm>
            <a:off x="787956" y="6693694"/>
            <a:ext cx="13054489" cy="918329"/>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This Python code snippet illustrates a simplified version of the `find_path` function, used within the Max-Flow algorithm. The function performs a Breadth-First Search (BFS) to locate a path from the source to the sink in a given graph. It explores nodes while checking for available capacity, and returns a valid path if one exists; otherwise, it returns `None`.</a:t>
            </a:r>
            <a:endParaRPr lang="en-US" sz="1500" dirty="0"/>
          </a:p>
        </p:txBody>
      </p:sp>
      <p:sp>
        <p:nvSpPr>
          <p:cNvPr id="7" name="Rectangle 6">
            <a:extLst>
              <a:ext uri="{FF2B5EF4-FFF2-40B4-BE49-F238E27FC236}">
                <a16:creationId xmlns:a16="http://schemas.microsoft.com/office/drawing/2014/main" id="{6F9C2449-AC86-7D58-378D-6EACFA2158ED}"/>
              </a:ext>
            </a:extLst>
          </p:cNvPr>
          <p:cNvSpPr/>
          <p:nvPr/>
        </p:nvSpPr>
        <p:spPr>
          <a:xfrm>
            <a:off x="12737306" y="7686675"/>
            <a:ext cx="1814513" cy="48577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1471</Words>
  <Application>Microsoft Office PowerPoint</Application>
  <PresentationFormat>Custom</PresentationFormat>
  <Paragraphs>124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Consolas Light</vt:lpstr>
      <vt:lpstr>Arial</vt:lpstr>
      <vt:lpstr>Poppins Light</vt:lpstr>
      <vt:lpstr>Consolas</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vijay burra</cp:lastModifiedBy>
  <cp:revision>2</cp:revision>
  <dcterms:created xsi:type="dcterms:W3CDTF">2025-03-25T16:17:28Z</dcterms:created>
  <dcterms:modified xsi:type="dcterms:W3CDTF">2025-03-25T16:20:08Z</dcterms:modified>
</cp:coreProperties>
</file>